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62"/>
  </p:notesMasterIdLst>
  <p:handoutMasterIdLst>
    <p:handoutMasterId r:id="rId63"/>
  </p:handoutMasterIdLst>
  <p:sldIdLst>
    <p:sldId id="256" r:id="rId3"/>
    <p:sldId id="690" r:id="rId4"/>
    <p:sldId id="626" r:id="rId5"/>
    <p:sldId id="661" r:id="rId6"/>
    <p:sldId id="691" r:id="rId7"/>
    <p:sldId id="629" r:id="rId8"/>
    <p:sldId id="692" r:id="rId9"/>
    <p:sldId id="693"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67" r:id="rId26"/>
    <p:sldId id="668" r:id="rId27"/>
    <p:sldId id="669"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2" r:id="rId41"/>
    <p:sldId id="683" r:id="rId42"/>
    <p:sldId id="684" r:id="rId43"/>
    <p:sldId id="685" r:id="rId44"/>
    <p:sldId id="686" r:id="rId45"/>
    <p:sldId id="687" r:id="rId46"/>
    <p:sldId id="688" r:id="rId47"/>
    <p:sldId id="689" r:id="rId48"/>
    <p:sldId id="666" r:id="rId49"/>
    <p:sldId id="662" r:id="rId50"/>
    <p:sldId id="664" r:id="rId51"/>
    <p:sldId id="613" r:id="rId52"/>
    <p:sldId id="622" r:id="rId53"/>
    <p:sldId id="623" r:id="rId54"/>
    <p:sldId id="624" r:id="rId55"/>
    <p:sldId id="655" r:id="rId56"/>
    <p:sldId id="656" r:id="rId57"/>
    <p:sldId id="657" r:id="rId58"/>
    <p:sldId id="658" r:id="rId59"/>
    <p:sldId id="659" r:id="rId60"/>
    <p:sldId id="660"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faultuser" initials="JiM" lastIdx="3" clrIdx="0"/>
  <p:cmAuthor id="1" name="JFM" initials="JFM" lastIdx="1" clrIdx="1"/>
  <p:cmAuthor id="2" name="Ferrarese, Robert (FAA)" initials="FR(" lastIdx="4" clrIdx="2">
    <p:extLst>
      <p:ext uri="{19B8F6BF-5375-455C-9EA6-DF929625EA0E}">
        <p15:presenceInfo xmlns:p15="http://schemas.microsoft.com/office/powerpoint/2012/main" userId="S-1-5-21-3215564045-1863808890-1157122868-1954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3740" autoAdjust="0"/>
    <p:restoredTop sz="79755" autoAdjust="0"/>
  </p:normalViewPr>
  <p:slideViewPr>
    <p:cSldViewPr>
      <p:cViewPr varScale="1">
        <p:scale>
          <a:sx n="91" d="100"/>
          <a:sy n="91" d="100"/>
        </p:scale>
        <p:origin x="1806"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10" d="100"/>
          <a:sy n="110" d="100"/>
        </p:scale>
        <p:origin x="1555" y="-2731"/>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izabeth%20Forro\Documents\107%20Report%20Card%20Numbers%20v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Top 5 Waiver Requests</a:t>
            </a:r>
          </a:p>
        </c:rich>
      </c:tx>
      <c:overlay val="0"/>
    </c:title>
    <c:autoTitleDeleted val="0"/>
    <c:plotArea>
      <c:layout/>
      <c:barChart>
        <c:barDir val="bar"/>
        <c:grouping val="clustered"/>
        <c:varyColors val="0"/>
        <c:ser>
          <c:idx val="0"/>
          <c:order val="0"/>
          <c:invertIfNegative val="0"/>
          <c:dLbls>
            <c:spPr>
              <a:noFill/>
              <a:ln>
                <a:noFill/>
              </a:ln>
              <a:effectLst/>
            </c:spPr>
            <c:txPr>
              <a:bodyPr/>
              <a:lstStyle/>
              <a:p>
                <a:pPr>
                  <a:defRPr sz="9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Waivers!$A$2:$A$6</c:f>
              <c:strCache>
                <c:ptCount val="5"/>
                <c:pt idx="0">
                  <c:v>Night  Operations</c:v>
                </c:pt>
                <c:pt idx="1">
                  <c:v>Operations over People</c:v>
                </c:pt>
                <c:pt idx="2">
                  <c:v>BVLOS Operations</c:v>
                </c:pt>
                <c:pt idx="3">
                  <c:v>Operational Limitation: Altitude</c:v>
                </c:pt>
                <c:pt idx="4">
                  <c:v>Operations from a Moving Vehicle</c:v>
                </c:pt>
              </c:strCache>
            </c:strRef>
          </c:cat>
          <c:val>
            <c:numRef>
              <c:f>Waivers!$F$2:$F$6</c:f>
              <c:numCache>
                <c:formatCode>0%</c:formatCode>
                <c:ptCount val="5"/>
                <c:pt idx="0">
                  <c:v>0.70310285084265234</c:v>
                </c:pt>
                <c:pt idx="1">
                  <c:v>0.30256733343833675</c:v>
                </c:pt>
                <c:pt idx="2">
                  <c:v>0.16742794140809578</c:v>
                </c:pt>
                <c:pt idx="3">
                  <c:v>9.4660576468735227E-2</c:v>
                </c:pt>
                <c:pt idx="4">
                  <c:v>7.3712395652858712E-2</c:v>
                </c:pt>
              </c:numCache>
            </c:numRef>
          </c:val>
          <c:extLst>
            <c:ext xmlns:c16="http://schemas.microsoft.com/office/drawing/2014/chart" uri="{C3380CC4-5D6E-409C-BE32-E72D297353CC}">
              <c16:uniqueId val="{00000000-6C29-4FEB-B0DA-3F70F13264CA}"/>
            </c:ext>
          </c:extLst>
        </c:ser>
        <c:dLbls>
          <c:showLegendKey val="0"/>
          <c:showVal val="0"/>
          <c:showCatName val="0"/>
          <c:showSerName val="0"/>
          <c:showPercent val="0"/>
          <c:showBubbleSize val="0"/>
        </c:dLbls>
        <c:gapWidth val="150"/>
        <c:axId val="107561344"/>
        <c:axId val="107562880"/>
      </c:barChart>
      <c:catAx>
        <c:axId val="107561344"/>
        <c:scaling>
          <c:orientation val="maxMin"/>
        </c:scaling>
        <c:delete val="0"/>
        <c:axPos val="l"/>
        <c:numFmt formatCode="General" sourceLinked="0"/>
        <c:majorTickMark val="out"/>
        <c:minorTickMark val="none"/>
        <c:tickLblPos val="nextTo"/>
        <c:txPr>
          <a:bodyPr/>
          <a:lstStyle/>
          <a:p>
            <a:pPr>
              <a:defRPr b="1"/>
            </a:pPr>
            <a:endParaRPr lang="en-US"/>
          </a:p>
        </c:txPr>
        <c:crossAx val="107562880"/>
        <c:crosses val="autoZero"/>
        <c:auto val="1"/>
        <c:lblAlgn val="ctr"/>
        <c:lblOffset val="100"/>
        <c:noMultiLvlLbl val="0"/>
      </c:catAx>
      <c:valAx>
        <c:axId val="107562880"/>
        <c:scaling>
          <c:orientation val="minMax"/>
        </c:scaling>
        <c:delete val="0"/>
        <c:axPos val="t"/>
        <c:majorGridlines/>
        <c:numFmt formatCode="0%" sourceLinked="1"/>
        <c:majorTickMark val="out"/>
        <c:minorTickMark val="none"/>
        <c:tickLblPos val="nextTo"/>
        <c:crossAx val="107561344"/>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FEAAB-C331-4093-8407-863ADC63F46D}" type="doc">
      <dgm:prSet loTypeId="urn:microsoft.com/office/officeart/2005/8/layout/pList2" loCatId="list" qsTypeId="urn:microsoft.com/office/officeart/2005/8/quickstyle/simple1" qsCatId="simple" csTypeId="urn:microsoft.com/office/officeart/2005/8/colors/accent1_2" csCatId="accent1" phldr="1"/>
      <dgm:spPr/>
    </dgm:pt>
    <dgm:pt modelId="{6A81474C-D080-419A-80F9-B95C3751174F}">
      <dgm:prSet phldrT="[Text]"/>
      <dgm:spPr>
        <a:solidFill>
          <a:srgbClr val="CCFFCC"/>
        </a:solidFill>
      </dgm:spPr>
      <dgm:t>
        <a:bodyPr/>
        <a:lstStyle/>
        <a:p>
          <a:pPr algn="ctr"/>
          <a:r>
            <a:rPr lang="en-GB" dirty="0" smtClean="0">
              <a:solidFill>
                <a:schemeClr val="tx1"/>
              </a:solidFill>
            </a:rPr>
            <a:t>Small UAS:</a:t>
          </a:r>
        </a:p>
        <a:p>
          <a:pPr algn="l"/>
          <a:r>
            <a:rPr lang="en-GB" altLang="en-US" dirty="0" smtClean="0">
              <a:solidFill>
                <a:schemeClr val="tx1"/>
              </a:solidFill>
            </a:rPr>
            <a:t>Low risk </a:t>
          </a:r>
        </a:p>
        <a:p>
          <a:pPr algn="l"/>
          <a:r>
            <a:rPr lang="en-GB" altLang="en-US" dirty="0" smtClean="0">
              <a:solidFill>
                <a:schemeClr val="tx1"/>
              </a:solidFill>
            </a:rPr>
            <a:t>Low involvement from Aviation Authority</a:t>
          </a:r>
        </a:p>
        <a:p>
          <a:pPr algn="l"/>
          <a:r>
            <a:rPr lang="en-GB" altLang="en-US" dirty="0" smtClean="0">
              <a:solidFill>
                <a:schemeClr val="tx1"/>
              </a:solidFill>
            </a:rPr>
            <a:t>Limitations:  &lt;55 lb. </a:t>
          </a:r>
        </a:p>
        <a:p>
          <a:pPr algn="l"/>
          <a:r>
            <a:rPr lang="en-GB" altLang="en-US" dirty="0" smtClean="0">
              <a:solidFill>
                <a:schemeClr val="tx1"/>
              </a:solidFill>
            </a:rPr>
            <a:t>Visual line of sight, &lt;400 ft. altitude, distance from airports and no ops over people</a:t>
          </a:r>
        </a:p>
      </dgm:t>
    </dgm:pt>
    <dgm:pt modelId="{4DB6AEB5-1EC4-4A66-ACA8-05B8539AD1EF}" type="parTrans" cxnId="{D508DCAD-F93F-4644-B145-49EA5846ED3F}">
      <dgm:prSet/>
      <dgm:spPr/>
      <dgm:t>
        <a:bodyPr/>
        <a:lstStyle/>
        <a:p>
          <a:endParaRPr lang="en-GB"/>
        </a:p>
      </dgm:t>
    </dgm:pt>
    <dgm:pt modelId="{A53CC439-B88B-4732-80E8-00D5C12A19E5}" type="sibTrans" cxnId="{D508DCAD-F93F-4644-B145-49EA5846ED3F}">
      <dgm:prSet/>
      <dgm:spPr/>
      <dgm:t>
        <a:bodyPr/>
        <a:lstStyle/>
        <a:p>
          <a:endParaRPr lang="en-GB"/>
        </a:p>
      </dgm:t>
    </dgm:pt>
    <dgm:pt modelId="{EF6EF3D5-7B1F-4F94-A8F0-E4066530B80A}">
      <dgm:prSet phldrT="[Text]"/>
      <dgm:spPr>
        <a:solidFill>
          <a:srgbClr val="FFFF99"/>
        </a:solidFill>
      </dgm:spPr>
      <dgm:t>
        <a:bodyPr/>
        <a:lstStyle/>
        <a:p>
          <a:pPr algn="ctr"/>
          <a:r>
            <a:rPr lang="en-GB" dirty="0" smtClean="0">
              <a:solidFill>
                <a:schemeClr val="tx1"/>
              </a:solidFill>
            </a:rPr>
            <a:t>Specific Use Cases:</a:t>
          </a:r>
        </a:p>
        <a:p>
          <a:pPr algn="l"/>
          <a:r>
            <a:rPr lang="en-GB" altLang="en-US" dirty="0" smtClean="0">
              <a:solidFill>
                <a:schemeClr val="tx1"/>
              </a:solidFill>
            </a:rPr>
            <a:t>Increased risk</a:t>
          </a:r>
        </a:p>
        <a:p>
          <a:pPr algn="l"/>
          <a:r>
            <a:rPr lang="en-GB" altLang="en-US" dirty="0" smtClean="0">
              <a:solidFill>
                <a:schemeClr val="tx1"/>
              </a:solidFill>
            </a:rPr>
            <a:t>Operation by Waiver, Certificate of Authorization, Airworthiness</a:t>
          </a:r>
        </a:p>
        <a:p>
          <a:pPr algn="l"/>
          <a:r>
            <a:rPr lang="en-GB" altLang="en-US" dirty="0" smtClean="0">
              <a:solidFill>
                <a:schemeClr val="tx1"/>
              </a:solidFill>
            </a:rPr>
            <a:t>Specific requirements on drone, personnel, equipment based on safety assessment and using industry standards</a:t>
          </a:r>
          <a:endParaRPr lang="en-GB" dirty="0">
            <a:solidFill>
              <a:schemeClr val="tx1"/>
            </a:solidFill>
          </a:endParaRPr>
        </a:p>
      </dgm:t>
    </dgm:pt>
    <dgm:pt modelId="{104EC2DC-21FD-4C16-9EF8-FAB10C98B4AC}" type="parTrans" cxnId="{B0207F16-2FC3-492B-B227-06820AE73C7D}">
      <dgm:prSet/>
      <dgm:spPr/>
      <dgm:t>
        <a:bodyPr/>
        <a:lstStyle/>
        <a:p>
          <a:endParaRPr lang="en-GB"/>
        </a:p>
      </dgm:t>
    </dgm:pt>
    <dgm:pt modelId="{15C5C543-9462-4F29-95B0-C56A4342AF51}" type="sibTrans" cxnId="{B0207F16-2FC3-492B-B227-06820AE73C7D}">
      <dgm:prSet/>
      <dgm:spPr/>
      <dgm:t>
        <a:bodyPr/>
        <a:lstStyle/>
        <a:p>
          <a:endParaRPr lang="en-GB"/>
        </a:p>
      </dgm:t>
    </dgm:pt>
    <dgm:pt modelId="{DDF9D699-6DBF-421F-BBD5-0061EA72414F}">
      <dgm:prSet phldrT="[Text]"/>
      <dgm:spPr>
        <a:solidFill>
          <a:srgbClr val="F3B69B"/>
        </a:solidFill>
      </dgm:spPr>
      <dgm:t>
        <a:bodyPr/>
        <a:lstStyle/>
        <a:p>
          <a:pPr algn="ctr"/>
          <a:r>
            <a:rPr lang="en-GB" dirty="0" smtClean="0">
              <a:solidFill>
                <a:schemeClr val="tx1"/>
              </a:solidFill>
            </a:rPr>
            <a:t>Fully Certified</a:t>
          </a:r>
        </a:p>
        <a:p>
          <a:pPr algn="l"/>
          <a:r>
            <a:rPr lang="en-GB" altLang="en-US" dirty="0" smtClean="0">
              <a:solidFill>
                <a:schemeClr val="tx1"/>
              </a:solidFill>
            </a:rPr>
            <a:t>High Risk</a:t>
          </a:r>
        </a:p>
        <a:p>
          <a:pPr algn="l"/>
          <a:r>
            <a:rPr lang="en-GB" altLang="en-US" dirty="0" smtClean="0">
              <a:solidFill>
                <a:schemeClr val="tx1"/>
              </a:solidFill>
            </a:rPr>
            <a:t>Fully Integrated Operations </a:t>
          </a:r>
        </a:p>
        <a:p>
          <a:pPr algn="l"/>
          <a:r>
            <a:rPr lang="en-GB" altLang="en-US" dirty="0" smtClean="0">
              <a:solidFill>
                <a:schemeClr val="tx1"/>
              </a:solidFill>
            </a:rPr>
            <a:t>Risk-based Regulatory Structure similar to manned aviation</a:t>
          </a:r>
        </a:p>
        <a:p>
          <a:pPr algn="l"/>
          <a:r>
            <a:rPr lang="en-GB" altLang="en-US" dirty="0" smtClean="0">
              <a:solidFill>
                <a:schemeClr val="tx1"/>
              </a:solidFill>
            </a:rPr>
            <a:t>FAA Design and Production Certificates</a:t>
          </a:r>
          <a:endParaRPr lang="en-GB" dirty="0">
            <a:solidFill>
              <a:schemeClr val="tx1"/>
            </a:solidFill>
          </a:endParaRPr>
        </a:p>
      </dgm:t>
    </dgm:pt>
    <dgm:pt modelId="{E035DBED-07E0-4CC4-A950-F2DC95798B29}" type="parTrans" cxnId="{375AC2DD-1570-4D9B-89A6-4E5E0E4AB2D7}">
      <dgm:prSet/>
      <dgm:spPr/>
      <dgm:t>
        <a:bodyPr/>
        <a:lstStyle/>
        <a:p>
          <a:endParaRPr lang="en-GB"/>
        </a:p>
      </dgm:t>
    </dgm:pt>
    <dgm:pt modelId="{8FEEB315-A52E-4A37-82D7-13FEA7ABE00C}" type="sibTrans" cxnId="{375AC2DD-1570-4D9B-89A6-4E5E0E4AB2D7}">
      <dgm:prSet/>
      <dgm:spPr/>
      <dgm:t>
        <a:bodyPr/>
        <a:lstStyle/>
        <a:p>
          <a:endParaRPr lang="en-GB"/>
        </a:p>
      </dgm:t>
    </dgm:pt>
    <dgm:pt modelId="{3AEB498E-2720-441C-BA08-8121E5665301}" type="pres">
      <dgm:prSet presAssocID="{542FEAAB-C331-4093-8407-863ADC63F46D}" presName="Name0" presStyleCnt="0">
        <dgm:presLayoutVars>
          <dgm:dir/>
          <dgm:resizeHandles val="exact"/>
        </dgm:presLayoutVars>
      </dgm:prSet>
      <dgm:spPr/>
    </dgm:pt>
    <dgm:pt modelId="{C4C49575-2855-43D3-97F5-D7506630F275}" type="pres">
      <dgm:prSet presAssocID="{542FEAAB-C331-4093-8407-863ADC63F46D}" presName="bkgdShp" presStyleLbl="alignAccFollowNode1" presStyleIdx="0" presStyleCnt="1"/>
      <dgm:spPr/>
    </dgm:pt>
    <dgm:pt modelId="{63B3BB79-0D04-4352-9577-604BA7DF0AB1}" type="pres">
      <dgm:prSet presAssocID="{542FEAAB-C331-4093-8407-863ADC63F46D}" presName="linComp" presStyleCnt="0"/>
      <dgm:spPr/>
    </dgm:pt>
    <dgm:pt modelId="{CE6B881F-8FE1-4FE1-B0D7-1FA9F7689C4D}" type="pres">
      <dgm:prSet presAssocID="{6A81474C-D080-419A-80F9-B95C3751174F}" presName="compNode" presStyleCnt="0"/>
      <dgm:spPr/>
    </dgm:pt>
    <dgm:pt modelId="{00C190FD-D223-4BE1-BC74-A9F1636B3085}" type="pres">
      <dgm:prSet presAssocID="{6A81474C-D080-419A-80F9-B95C3751174F}" presName="node" presStyleLbl="node1" presStyleIdx="0" presStyleCnt="3" custLinFactNeighborX="1727" custLinFactNeighborY="-12375">
        <dgm:presLayoutVars>
          <dgm:bulletEnabled val="1"/>
        </dgm:presLayoutVars>
      </dgm:prSet>
      <dgm:spPr/>
      <dgm:t>
        <a:bodyPr/>
        <a:lstStyle/>
        <a:p>
          <a:endParaRPr lang="en-GB"/>
        </a:p>
      </dgm:t>
    </dgm:pt>
    <dgm:pt modelId="{7A0212AD-4EDB-41FF-840F-31CAA4D8DB3E}" type="pres">
      <dgm:prSet presAssocID="{6A81474C-D080-419A-80F9-B95C3751174F}" presName="invisiNode" presStyleLbl="node1" presStyleIdx="0" presStyleCnt="3"/>
      <dgm:spPr/>
    </dgm:pt>
    <dgm:pt modelId="{6351B608-13DA-486A-ACB1-0DFD6AE9ACDA}" type="pres">
      <dgm:prSet presAssocID="{6A81474C-D080-419A-80F9-B95C3751174F}" presName="imagNode" presStyleLbl="fgImgPlace1" presStyleIdx="0" presStyleCnt="3" custScaleX="102808" custScaleY="99063" custLinFactNeighborY="-7684"/>
      <dgm:spPr>
        <a:blipFill rotWithShape="1">
          <a:blip xmlns:r="http://schemas.openxmlformats.org/officeDocument/2006/relationships" r:embed="rId1"/>
          <a:stretch>
            <a:fillRect/>
          </a:stretch>
        </a:blipFill>
      </dgm:spPr>
    </dgm:pt>
    <dgm:pt modelId="{9CDE6408-9766-4EE0-A539-8F6735D5CB53}" type="pres">
      <dgm:prSet presAssocID="{A53CC439-B88B-4732-80E8-00D5C12A19E5}" presName="sibTrans" presStyleLbl="sibTrans2D1" presStyleIdx="0" presStyleCnt="0"/>
      <dgm:spPr/>
      <dgm:t>
        <a:bodyPr/>
        <a:lstStyle/>
        <a:p>
          <a:endParaRPr lang="en-GB"/>
        </a:p>
      </dgm:t>
    </dgm:pt>
    <dgm:pt modelId="{7BC199D0-29D5-459B-A811-D755D3DD4246}" type="pres">
      <dgm:prSet presAssocID="{EF6EF3D5-7B1F-4F94-A8F0-E4066530B80A}" presName="compNode" presStyleCnt="0"/>
      <dgm:spPr/>
    </dgm:pt>
    <dgm:pt modelId="{601C3A8F-AEC3-4A46-B5E6-1D9A9538B949}" type="pres">
      <dgm:prSet presAssocID="{EF6EF3D5-7B1F-4F94-A8F0-E4066530B80A}" presName="node" presStyleLbl="node1" presStyleIdx="1" presStyleCnt="3" custLinFactNeighborY="-11664">
        <dgm:presLayoutVars>
          <dgm:bulletEnabled val="1"/>
        </dgm:presLayoutVars>
      </dgm:prSet>
      <dgm:spPr/>
      <dgm:t>
        <a:bodyPr/>
        <a:lstStyle/>
        <a:p>
          <a:endParaRPr lang="en-GB"/>
        </a:p>
      </dgm:t>
    </dgm:pt>
    <dgm:pt modelId="{1D4614A5-A05B-4227-932F-425A9FD6D1EA}" type="pres">
      <dgm:prSet presAssocID="{EF6EF3D5-7B1F-4F94-A8F0-E4066530B80A}" presName="invisiNode" presStyleLbl="node1" presStyleIdx="1" presStyleCnt="3"/>
      <dgm:spPr/>
    </dgm:pt>
    <dgm:pt modelId="{1CB3EB41-B6E3-421E-985C-ED7F1733BD7A}" type="pres">
      <dgm:prSet presAssocID="{EF6EF3D5-7B1F-4F94-A8F0-E4066530B80A}" presName="imagNode" presStyleLbl="fgImgPlace1" presStyleIdx="1" presStyleCnt="3" custLinFactNeighborX="1220" custLinFactNeighborY="-7170"/>
      <dgm:spPr>
        <a:blipFill rotWithShape="1">
          <a:blip xmlns:r="http://schemas.openxmlformats.org/officeDocument/2006/relationships" r:embed="rId2"/>
          <a:stretch>
            <a:fillRect/>
          </a:stretch>
        </a:blipFill>
      </dgm:spPr>
      <dgm:t>
        <a:bodyPr/>
        <a:lstStyle/>
        <a:p>
          <a:endParaRPr lang="en-US"/>
        </a:p>
      </dgm:t>
    </dgm:pt>
    <dgm:pt modelId="{89C92ADE-1489-47A7-9845-960C01FD628B}" type="pres">
      <dgm:prSet presAssocID="{15C5C543-9462-4F29-95B0-C56A4342AF51}" presName="sibTrans" presStyleLbl="sibTrans2D1" presStyleIdx="0" presStyleCnt="0"/>
      <dgm:spPr/>
      <dgm:t>
        <a:bodyPr/>
        <a:lstStyle/>
        <a:p>
          <a:endParaRPr lang="en-GB"/>
        </a:p>
      </dgm:t>
    </dgm:pt>
    <dgm:pt modelId="{39DF077B-DC7D-4576-81EC-3BA64150B41F}" type="pres">
      <dgm:prSet presAssocID="{DDF9D699-6DBF-421F-BBD5-0061EA72414F}" presName="compNode" presStyleCnt="0"/>
      <dgm:spPr/>
    </dgm:pt>
    <dgm:pt modelId="{B8C70C72-489D-489B-B810-36C9A4D4BEB6}" type="pres">
      <dgm:prSet presAssocID="{DDF9D699-6DBF-421F-BBD5-0061EA72414F}" presName="node" presStyleLbl="node1" presStyleIdx="2" presStyleCnt="3" custLinFactNeighborY="-11178">
        <dgm:presLayoutVars>
          <dgm:bulletEnabled val="1"/>
        </dgm:presLayoutVars>
      </dgm:prSet>
      <dgm:spPr/>
      <dgm:t>
        <a:bodyPr/>
        <a:lstStyle/>
        <a:p>
          <a:endParaRPr lang="en-GB"/>
        </a:p>
      </dgm:t>
    </dgm:pt>
    <dgm:pt modelId="{D5B84EB4-4021-48C6-BCC3-26F7779E030B}" type="pres">
      <dgm:prSet presAssocID="{DDF9D699-6DBF-421F-BBD5-0061EA72414F}" presName="invisiNode" presStyleLbl="node1" presStyleIdx="2" presStyleCnt="3"/>
      <dgm:spPr/>
    </dgm:pt>
    <dgm:pt modelId="{EDC46D02-DD31-4749-977A-2E4CA0A86AE9}" type="pres">
      <dgm:prSet presAssocID="{DDF9D699-6DBF-421F-BBD5-0061EA72414F}" presName="imagNode" presStyleLbl="fgImgPlace1" presStyleIdx="2" presStyleCnt="3" custLinFactNeighborY="-6148"/>
      <dgm:spPr>
        <a:blipFill rotWithShape="1">
          <a:blip xmlns:r="http://schemas.openxmlformats.org/officeDocument/2006/relationships" r:embed="rId3"/>
          <a:stretch>
            <a:fillRect/>
          </a:stretch>
        </a:blipFill>
      </dgm:spPr>
    </dgm:pt>
  </dgm:ptLst>
  <dgm:cxnLst>
    <dgm:cxn modelId="{EF601D64-D598-47FC-BDAD-2F5F8038552F}" type="presOf" srcId="{6A81474C-D080-419A-80F9-B95C3751174F}" destId="{00C190FD-D223-4BE1-BC74-A9F1636B3085}" srcOrd="0" destOrd="0" presId="urn:microsoft.com/office/officeart/2005/8/layout/pList2"/>
    <dgm:cxn modelId="{0ABD395F-C6CD-4C63-ABBB-96502D3EBD9A}" type="presOf" srcId="{DDF9D699-6DBF-421F-BBD5-0061EA72414F}" destId="{B8C70C72-489D-489B-B810-36C9A4D4BEB6}" srcOrd="0" destOrd="0" presId="urn:microsoft.com/office/officeart/2005/8/layout/pList2"/>
    <dgm:cxn modelId="{0907E42B-B0BD-48B0-BA2F-E1CF9040C06D}" type="presOf" srcId="{542FEAAB-C331-4093-8407-863ADC63F46D}" destId="{3AEB498E-2720-441C-BA08-8121E5665301}" srcOrd="0" destOrd="0" presId="urn:microsoft.com/office/officeart/2005/8/layout/pList2"/>
    <dgm:cxn modelId="{94506F4B-4C3E-4CE9-99F5-52A1331C39F3}" type="presOf" srcId="{EF6EF3D5-7B1F-4F94-A8F0-E4066530B80A}" destId="{601C3A8F-AEC3-4A46-B5E6-1D9A9538B949}" srcOrd="0" destOrd="0" presId="urn:microsoft.com/office/officeart/2005/8/layout/pList2"/>
    <dgm:cxn modelId="{375AC2DD-1570-4D9B-89A6-4E5E0E4AB2D7}" srcId="{542FEAAB-C331-4093-8407-863ADC63F46D}" destId="{DDF9D699-6DBF-421F-BBD5-0061EA72414F}" srcOrd="2" destOrd="0" parTransId="{E035DBED-07E0-4CC4-A950-F2DC95798B29}" sibTransId="{8FEEB315-A52E-4A37-82D7-13FEA7ABE00C}"/>
    <dgm:cxn modelId="{B63126F6-D77D-49BF-9086-E4946BB0E59B}" type="presOf" srcId="{A53CC439-B88B-4732-80E8-00D5C12A19E5}" destId="{9CDE6408-9766-4EE0-A539-8F6735D5CB53}" srcOrd="0" destOrd="0" presId="urn:microsoft.com/office/officeart/2005/8/layout/pList2"/>
    <dgm:cxn modelId="{856FEF4B-57BC-4616-8FB8-1B4BEDFEF38D}" type="presOf" srcId="{15C5C543-9462-4F29-95B0-C56A4342AF51}" destId="{89C92ADE-1489-47A7-9845-960C01FD628B}" srcOrd="0" destOrd="0" presId="urn:microsoft.com/office/officeart/2005/8/layout/pList2"/>
    <dgm:cxn modelId="{B0207F16-2FC3-492B-B227-06820AE73C7D}" srcId="{542FEAAB-C331-4093-8407-863ADC63F46D}" destId="{EF6EF3D5-7B1F-4F94-A8F0-E4066530B80A}" srcOrd="1" destOrd="0" parTransId="{104EC2DC-21FD-4C16-9EF8-FAB10C98B4AC}" sibTransId="{15C5C543-9462-4F29-95B0-C56A4342AF51}"/>
    <dgm:cxn modelId="{D508DCAD-F93F-4644-B145-49EA5846ED3F}" srcId="{542FEAAB-C331-4093-8407-863ADC63F46D}" destId="{6A81474C-D080-419A-80F9-B95C3751174F}" srcOrd="0" destOrd="0" parTransId="{4DB6AEB5-1EC4-4A66-ACA8-05B8539AD1EF}" sibTransId="{A53CC439-B88B-4732-80E8-00D5C12A19E5}"/>
    <dgm:cxn modelId="{F3C2EA38-8DF2-4E06-B78F-2200A24A8A0E}" type="presParOf" srcId="{3AEB498E-2720-441C-BA08-8121E5665301}" destId="{C4C49575-2855-43D3-97F5-D7506630F275}" srcOrd="0" destOrd="0" presId="urn:microsoft.com/office/officeart/2005/8/layout/pList2"/>
    <dgm:cxn modelId="{E7E03752-304C-4C32-A788-EC1034AA69CE}" type="presParOf" srcId="{3AEB498E-2720-441C-BA08-8121E5665301}" destId="{63B3BB79-0D04-4352-9577-604BA7DF0AB1}" srcOrd="1" destOrd="0" presId="urn:microsoft.com/office/officeart/2005/8/layout/pList2"/>
    <dgm:cxn modelId="{189E2634-D086-4DB3-B40B-412298B24EF8}" type="presParOf" srcId="{63B3BB79-0D04-4352-9577-604BA7DF0AB1}" destId="{CE6B881F-8FE1-4FE1-B0D7-1FA9F7689C4D}" srcOrd="0" destOrd="0" presId="urn:microsoft.com/office/officeart/2005/8/layout/pList2"/>
    <dgm:cxn modelId="{E0DF21AB-7FDB-48E7-87C5-AE8B41220764}" type="presParOf" srcId="{CE6B881F-8FE1-4FE1-B0D7-1FA9F7689C4D}" destId="{00C190FD-D223-4BE1-BC74-A9F1636B3085}" srcOrd="0" destOrd="0" presId="urn:microsoft.com/office/officeart/2005/8/layout/pList2"/>
    <dgm:cxn modelId="{40F0498A-F330-47CB-A6AE-AC4868C41F31}" type="presParOf" srcId="{CE6B881F-8FE1-4FE1-B0D7-1FA9F7689C4D}" destId="{7A0212AD-4EDB-41FF-840F-31CAA4D8DB3E}" srcOrd="1" destOrd="0" presId="urn:microsoft.com/office/officeart/2005/8/layout/pList2"/>
    <dgm:cxn modelId="{484664BE-3828-431C-8DC4-11A2B93CF01B}" type="presParOf" srcId="{CE6B881F-8FE1-4FE1-B0D7-1FA9F7689C4D}" destId="{6351B608-13DA-486A-ACB1-0DFD6AE9ACDA}" srcOrd="2" destOrd="0" presId="urn:microsoft.com/office/officeart/2005/8/layout/pList2"/>
    <dgm:cxn modelId="{9AC3CB1B-6968-4731-A70B-ADF055EB0729}" type="presParOf" srcId="{63B3BB79-0D04-4352-9577-604BA7DF0AB1}" destId="{9CDE6408-9766-4EE0-A539-8F6735D5CB53}" srcOrd="1" destOrd="0" presId="urn:microsoft.com/office/officeart/2005/8/layout/pList2"/>
    <dgm:cxn modelId="{20A0033E-149E-46D3-BF70-1A55C445E5C2}" type="presParOf" srcId="{63B3BB79-0D04-4352-9577-604BA7DF0AB1}" destId="{7BC199D0-29D5-459B-A811-D755D3DD4246}" srcOrd="2" destOrd="0" presId="urn:microsoft.com/office/officeart/2005/8/layout/pList2"/>
    <dgm:cxn modelId="{7A6C866A-9C34-4F51-8420-10708BB23F83}" type="presParOf" srcId="{7BC199D0-29D5-459B-A811-D755D3DD4246}" destId="{601C3A8F-AEC3-4A46-B5E6-1D9A9538B949}" srcOrd="0" destOrd="0" presId="urn:microsoft.com/office/officeart/2005/8/layout/pList2"/>
    <dgm:cxn modelId="{AD45544D-5B55-41BF-9683-9F4BEA1903BB}" type="presParOf" srcId="{7BC199D0-29D5-459B-A811-D755D3DD4246}" destId="{1D4614A5-A05B-4227-932F-425A9FD6D1EA}" srcOrd="1" destOrd="0" presId="urn:microsoft.com/office/officeart/2005/8/layout/pList2"/>
    <dgm:cxn modelId="{21FE16A2-8F5D-4A15-BCAF-7FD5D8D11221}" type="presParOf" srcId="{7BC199D0-29D5-459B-A811-D755D3DD4246}" destId="{1CB3EB41-B6E3-421E-985C-ED7F1733BD7A}" srcOrd="2" destOrd="0" presId="urn:microsoft.com/office/officeart/2005/8/layout/pList2"/>
    <dgm:cxn modelId="{55B63A63-390A-4E25-9A6E-AFCE47BFA6F6}" type="presParOf" srcId="{63B3BB79-0D04-4352-9577-604BA7DF0AB1}" destId="{89C92ADE-1489-47A7-9845-960C01FD628B}" srcOrd="3" destOrd="0" presId="urn:microsoft.com/office/officeart/2005/8/layout/pList2"/>
    <dgm:cxn modelId="{CFE5833B-3093-42FB-9B62-6B5BD40559DC}" type="presParOf" srcId="{63B3BB79-0D04-4352-9577-604BA7DF0AB1}" destId="{39DF077B-DC7D-4576-81EC-3BA64150B41F}" srcOrd="4" destOrd="0" presId="urn:microsoft.com/office/officeart/2005/8/layout/pList2"/>
    <dgm:cxn modelId="{2CC6446A-CFDC-4572-81B1-8CF54428EAAE}" type="presParOf" srcId="{39DF077B-DC7D-4576-81EC-3BA64150B41F}" destId="{B8C70C72-489D-489B-B810-36C9A4D4BEB6}" srcOrd="0" destOrd="0" presId="urn:microsoft.com/office/officeart/2005/8/layout/pList2"/>
    <dgm:cxn modelId="{5E5F5B3C-ECA0-4E06-9B66-234B0C839296}" type="presParOf" srcId="{39DF077B-DC7D-4576-81EC-3BA64150B41F}" destId="{D5B84EB4-4021-48C6-BCC3-26F7779E030B}" srcOrd="1" destOrd="0" presId="urn:microsoft.com/office/officeart/2005/8/layout/pList2"/>
    <dgm:cxn modelId="{EE67BDDA-F318-4A75-9C57-E629046DD976}" type="presParOf" srcId="{39DF077B-DC7D-4576-81EC-3BA64150B41F}" destId="{EDC46D02-DD31-4749-977A-2E4CA0A86AE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49575-2855-43D3-97F5-D7506630F275}">
      <dsp:nvSpPr>
        <dsp:cNvPr id="0" name=""/>
        <dsp:cNvSpPr/>
      </dsp:nvSpPr>
      <dsp:spPr>
        <a:xfrm>
          <a:off x="0" y="0"/>
          <a:ext cx="8507413" cy="220016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1B608-13DA-486A-ACB1-0DFD6AE9ACDA}">
      <dsp:nvSpPr>
        <dsp:cNvPr id="0" name=""/>
        <dsp:cNvSpPr/>
      </dsp:nvSpPr>
      <dsp:spPr>
        <a:xfrm>
          <a:off x="257950" y="176936"/>
          <a:ext cx="2545139" cy="159833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C190FD-D223-4BE1-BC74-A9F1636B3085}">
      <dsp:nvSpPr>
        <dsp:cNvPr id="0" name=""/>
        <dsp:cNvSpPr/>
      </dsp:nvSpPr>
      <dsp:spPr>
        <a:xfrm rot="10800000">
          <a:off x="335462" y="1867389"/>
          <a:ext cx="2475623" cy="2689089"/>
        </a:xfrm>
        <a:prstGeom prst="round2SameRect">
          <a:avLst>
            <a:gd name="adj1" fmla="val 10500"/>
            <a:gd name="adj2" fmla="val 0"/>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GB" sz="1500" kern="1200" dirty="0" smtClean="0">
              <a:solidFill>
                <a:schemeClr val="tx1"/>
              </a:solidFill>
            </a:rPr>
            <a:t>Small UAS:</a:t>
          </a:r>
        </a:p>
        <a:p>
          <a:pPr lvl="0" algn="l" defTabSz="666750">
            <a:lnSpc>
              <a:spcPct val="90000"/>
            </a:lnSpc>
            <a:spcBef>
              <a:spcPct val="0"/>
            </a:spcBef>
            <a:spcAft>
              <a:spcPct val="35000"/>
            </a:spcAft>
          </a:pPr>
          <a:r>
            <a:rPr lang="en-GB" altLang="en-US" sz="1500" kern="1200" dirty="0" smtClean="0">
              <a:solidFill>
                <a:schemeClr val="tx1"/>
              </a:solidFill>
            </a:rPr>
            <a:t>Low risk </a:t>
          </a:r>
        </a:p>
        <a:p>
          <a:pPr lvl="0" algn="l" defTabSz="666750">
            <a:lnSpc>
              <a:spcPct val="90000"/>
            </a:lnSpc>
            <a:spcBef>
              <a:spcPct val="0"/>
            </a:spcBef>
            <a:spcAft>
              <a:spcPct val="35000"/>
            </a:spcAft>
          </a:pPr>
          <a:r>
            <a:rPr lang="en-GB" altLang="en-US" sz="1500" kern="1200" dirty="0" smtClean="0">
              <a:solidFill>
                <a:schemeClr val="tx1"/>
              </a:solidFill>
            </a:rPr>
            <a:t>Low involvement from Aviation Authority</a:t>
          </a:r>
        </a:p>
        <a:p>
          <a:pPr lvl="0" algn="l" defTabSz="666750">
            <a:lnSpc>
              <a:spcPct val="90000"/>
            </a:lnSpc>
            <a:spcBef>
              <a:spcPct val="0"/>
            </a:spcBef>
            <a:spcAft>
              <a:spcPct val="35000"/>
            </a:spcAft>
          </a:pPr>
          <a:r>
            <a:rPr lang="en-GB" altLang="en-US" sz="1500" kern="1200" dirty="0" smtClean="0">
              <a:solidFill>
                <a:schemeClr val="tx1"/>
              </a:solidFill>
            </a:rPr>
            <a:t>Limitations:  &lt;55 lb. </a:t>
          </a:r>
        </a:p>
        <a:p>
          <a:pPr lvl="0" algn="l" defTabSz="666750">
            <a:lnSpc>
              <a:spcPct val="90000"/>
            </a:lnSpc>
            <a:spcBef>
              <a:spcPct val="0"/>
            </a:spcBef>
            <a:spcAft>
              <a:spcPct val="35000"/>
            </a:spcAft>
          </a:pPr>
          <a:r>
            <a:rPr lang="en-GB" altLang="en-US" sz="1500" kern="1200" dirty="0" smtClean="0">
              <a:solidFill>
                <a:schemeClr val="tx1"/>
              </a:solidFill>
            </a:rPr>
            <a:t>Visual line of sight, &lt;400 ft. altitude, distance from airports and no ops over people</a:t>
          </a:r>
        </a:p>
      </dsp:txBody>
      <dsp:txXfrm rot="10800000">
        <a:off x="411596" y="1867389"/>
        <a:ext cx="2323355" cy="2612955"/>
      </dsp:txXfrm>
    </dsp:sp>
    <dsp:sp modelId="{1CB3EB41-B6E3-421E-985C-ED7F1733BD7A}">
      <dsp:nvSpPr>
        <dsp:cNvPr id="0" name=""/>
        <dsp:cNvSpPr/>
      </dsp:nvSpPr>
      <dsp:spPr>
        <a:xfrm>
          <a:off x="3080854" y="177670"/>
          <a:ext cx="2475623" cy="161345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C3A8F-AEC3-4A46-B5E6-1D9A9538B949}">
      <dsp:nvSpPr>
        <dsp:cNvPr id="0" name=""/>
        <dsp:cNvSpPr/>
      </dsp:nvSpPr>
      <dsp:spPr>
        <a:xfrm rot="10800000">
          <a:off x="3050652" y="1886508"/>
          <a:ext cx="2475623" cy="2689089"/>
        </a:xfrm>
        <a:prstGeom prst="round2SameRect">
          <a:avLst>
            <a:gd name="adj1" fmla="val 10500"/>
            <a:gd name="adj2" fmla="val 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GB" sz="1500" kern="1200" dirty="0" smtClean="0">
              <a:solidFill>
                <a:schemeClr val="tx1"/>
              </a:solidFill>
            </a:rPr>
            <a:t>Specific Use Cases:</a:t>
          </a:r>
        </a:p>
        <a:p>
          <a:pPr lvl="0" algn="l" defTabSz="666750">
            <a:lnSpc>
              <a:spcPct val="90000"/>
            </a:lnSpc>
            <a:spcBef>
              <a:spcPct val="0"/>
            </a:spcBef>
            <a:spcAft>
              <a:spcPct val="35000"/>
            </a:spcAft>
          </a:pPr>
          <a:r>
            <a:rPr lang="en-GB" altLang="en-US" sz="1500" kern="1200" dirty="0" smtClean="0">
              <a:solidFill>
                <a:schemeClr val="tx1"/>
              </a:solidFill>
            </a:rPr>
            <a:t>Increased risk</a:t>
          </a:r>
        </a:p>
        <a:p>
          <a:pPr lvl="0" algn="l" defTabSz="666750">
            <a:lnSpc>
              <a:spcPct val="90000"/>
            </a:lnSpc>
            <a:spcBef>
              <a:spcPct val="0"/>
            </a:spcBef>
            <a:spcAft>
              <a:spcPct val="35000"/>
            </a:spcAft>
          </a:pPr>
          <a:r>
            <a:rPr lang="en-GB" altLang="en-US" sz="1500" kern="1200" dirty="0" smtClean="0">
              <a:solidFill>
                <a:schemeClr val="tx1"/>
              </a:solidFill>
            </a:rPr>
            <a:t>Operation by Waiver, Certificate of Authorization, Airworthiness</a:t>
          </a:r>
        </a:p>
        <a:p>
          <a:pPr lvl="0" algn="l" defTabSz="666750">
            <a:lnSpc>
              <a:spcPct val="90000"/>
            </a:lnSpc>
            <a:spcBef>
              <a:spcPct val="0"/>
            </a:spcBef>
            <a:spcAft>
              <a:spcPct val="35000"/>
            </a:spcAft>
          </a:pPr>
          <a:r>
            <a:rPr lang="en-GB" altLang="en-US" sz="1500" kern="1200" dirty="0" smtClean="0">
              <a:solidFill>
                <a:schemeClr val="tx1"/>
              </a:solidFill>
            </a:rPr>
            <a:t>Specific requirements on drone, personnel, equipment based on safety assessment and using industry standards</a:t>
          </a:r>
          <a:endParaRPr lang="en-GB" sz="1500" kern="1200" dirty="0">
            <a:solidFill>
              <a:schemeClr val="tx1"/>
            </a:solidFill>
          </a:endParaRPr>
        </a:p>
      </dsp:txBody>
      <dsp:txXfrm rot="10800000">
        <a:off x="3126786" y="1886508"/>
        <a:ext cx="2323355" cy="2612955"/>
      </dsp:txXfrm>
    </dsp:sp>
    <dsp:sp modelId="{EDC46D02-DD31-4749-977A-2E4CA0A86AE9}">
      <dsp:nvSpPr>
        <dsp:cNvPr id="0" name=""/>
        <dsp:cNvSpPr/>
      </dsp:nvSpPr>
      <dsp:spPr>
        <a:xfrm>
          <a:off x="5773838" y="194160"/>
          <a:ext cx="2475623" cy="161345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70C72-489D-489B-B810-36C9A4D4BEB6}">
      <dsp:nvSpPr>
        <dsp:cNvPr id="0" name=""/>
        <dsp:cNvSpPr/>
      </dsp:nvSpPr>
      <dsp:spPr>
        <a:xfrm rot="10800000">
          <a:off x="5773838" y="1899577"/>
          <a:ext cx="2475623" cy="2689089"/>
        </a:xfrm>
        <a:prstGeom prst="round2SameRect">
          <a:avLst>
            <a:gd name="adj1" fmla="val 10500"/>
            <a:gd name="adj2" fmla="val 0"/>
          </a:avLst>
        </a:prstGeom>
        <a:solidFill>
          <a:srgbClr val="F3B6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GB" sz="1500" kern="1200" dirty="0" smtClean="0">
              <a:solidFill>
                <a:schemeClr val="tx1"/>
              </a:solidFill>
            </a:rPr>
            <a:t>Fully Certified</a:t>
          </a:r>
        </a:p>
        <a:p>
          <a:pPr lvl="0" algn="l" defTabSz="666750">
            <a:lnSpc>
              <a:spcPct val="90000"/>
            </a:lnSpc>
            <a:spcBef>
              <a:spcPct val="0"/>
            </a:spcBef>
            <a:spcAft>
              <a:spcPct val="35000"/>
            </a:spcAft>
          </a:pPr>
          <a:r>
            <a:rPr lang="en-GB" altLang="en-US" sz="1500" kern="1200" dirty="0" smtClean="0">
              <a:solidFill>
                <a:schemeClr val="tx1"/>
              </a:solidFill>
            </a:rPr>
            <a:t>High Risk</a:t>
          </a:r>
        </a:p>
        <a:p>
          <a:pPr lvl="0" algn="l" defTabSz="666750">
            <a:lnSpc>
              <a:spcPct val="90000"/>
            </a:lnSpc>
            <a:spcBef>
              <a:spcPct val="0"/>
            </a:spcBef>
            <a:spcAft>
              <a:spcPct val="35000"/>
            </a:spcAft>
          </a:pPr>
          <a:r>
            <a:rPr lang="en-GB" altLang="en-US" sz="1500" kern="1200" dirty="0" smtClean="0">
              <a:solidFill>
                <a:schemeClr val="tx1"/>
              </a:solidFill>
            </a:rPr>
            <a:t>Fully Integrated Operations </a:t>
          </a:r>
        </a:p>
        <a:p>
          <a:pPr lvl="0" algn="l" defTabSz="666750">
            <a:lnSpc>
              <a:spcPct val="90000"/>
            </a:lnSpc>
            <a:spcBef>
              <a:spcPct val="0"/>
            </a:spcBef>
            <a:spcAft>
              <a:spcPct val="35000"/>
            </a:spcAft>
          </a:pPr>
          <a:r>
            <a:rPr lang="en-GB" altLang="en-US" sz="1500" kern="1200" dirty="0" smtClean="0">
              <a:solidFill>
                <a:schemeClr val="tx1"/>
              </a:solidFill>
            </a:rPr>
            <a:t>Risk-based Regulatory Structure similar to manned aviation</a:t>
          </a:r>
        </a:p>
        <a:p>
          <a:pPr lvl="0" algn="l" defTabSz="666750">
            <a:lnSpc>
              <a:spcPct val="90000"/>
            </a:lnSpc>
            <a:spcBef>
              <a:spcPct val="0"/>
            </a:spcBef>
            <a:spcAft>
              <a:spcPct val="35000"/>
            </a:spcAft>
          </a:pPr>
          <a:r>
            <a:rPr lang="en-GB" altLang="en-US" sz="1500" kern="1200" dirty="0" smtClean="0">
              <a:solidFill>
                <a:schemeClr val="tx1"/>
              </a:solidFill>
            </a:rPr>
            <a:t>FAA Design and Production Certificates</a:t>
          </a:r>
          <a:endParaRPr lang="en-GB" sz="1500" kern="1200" dirty="0">
            <a:solidFill>
              <a:schemeClr val="tx1"/>
            </a:solidFill>
          </a:endParaRPr>
        </a:p>
      </dsp:txBody>
      <dsp:txXfrm rot="10800000">
        <a:off x="5849972" y="1899577"/>
        <a:ext cx="2323355" cy="26129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7" tIns="45718" rIns="91437" bIns="45718"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37" tIns="45718" rIns="91437" bIns="45718" rtlCol="0"/>
          <a:lstStyle>
            <a:lvl1pPr algn="r">
              <a:defRPr sz="1200"/>
            </a:lvl1pPr>
          </a:lstStyle>
          <a:p>
            <a:fld id="{3D064E80-94B0-4E16-B522-F079472C9A59}" type="datetimeFigureOut">
              <a:rPr lang="en-US" smtClean="0"/>
              <a:t>11/6/2017</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7" tIns="45718" rIns="91437"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7" tIns="45718" rIns="91437" bIns="45718" rtlCol="0" anchor="b"/>
          <a:lstStyle>
            <a:lvl1pPr algn="r">
              <a:defRPr sz="1200"/>
            </a:lvl1pPr>
          </a:lstStyle>
          <a:p>
            <a:fld id="{7B34EBB9-F151-45F1-849F-2BB66B6C072F}" type="slidenum">
              <a:rPr lang="en-US" smtClean="0"/>
              <a:t>‹#›</a:t>
            </a:fld>
            <a:endParaRPr lang="en-US" dirty="0"/>
          </a:p>
        </p:txBody>
      </p:sp>
    </p:spTree>
    <p:extLst>
      <p:ext uri="{BB962C8B-B14F-4D97-AF65-F5344CB8AC3E}">
        <p14:creationId xmlns:p14="http://schemas.microsoft.com/office/powerpoint/2010/main" val="181987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3A7A80AD-4B2C-4EFA-8FB5-5B0C75D0945D}" type="datetimeFigureOut">
              <a:rPr lang="en-US" smtClean="0"/>
              <a:t>11/6/2017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3" tIns="46587" rIns="93173" bIns="4658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93219563-6013-417D-9279-1CA698ABB8B1}" type="slidenum">
              <a:rPr lang="en-US" smtClean="0"/>
              <a:t>‹#›</a:t>
            </a:fld>
            <a:endParaRPr lang="en-US" dirty="0"/>
          </a:p>
        </p:txBody>
      </p:sp>
    </p:spTree>
    <p:extLst>
      <p:ext uri="{BB962C8B-B14F-4D97-AF65-F5344CB8AC3E}">
        <p14:creationId xmlns:p14="http://schemas.microsoft.com/office/powerpoint/2010/main" val="212592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fr.faa.gov/tfr2/list.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faa.gov/uas/where_to_fly/airspace_restrictions/media/Sports_TFR-UAS_Handout.pdf" TargetMode="External"/><Relationship Id="rId5" Type="http://schemas.openxmlformats.org/officeDocument/2006/relationships/hyperlink" Target="https://www.faa.gov/regulations_policies/handbooks_manuals/aviation/phak/" TargetMode="External"/><Relationship Id="rId4" Type="http://schemas.openxmlformats.org/officeDocument/2006/relationships/hyperlink" Target="https://www.faa.gov/uas/where_to_fly/no_drone_zon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219563-6013-417D-9279-1CA698ABB8B1}" type="slidenum">
              <a:rPr lang="en-US" smtClean="0"/>
              <a:t>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170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08025"/>
            <a:ext cx="4727575" cy="3544888"/>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the same</a:t>
            </a:r>
            <a:r>
              <a:rPr lang="en-US" baseline="0" dirty="0" smtClean="0"/>
              <a:t> way, we are addressing Unmanned system in a scalable, risk based manner.</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We know we cannot completely eliminate risk, so we must identify what level of risk society finds acceptable. What risks are we willing to live with, and what poses an unacceptable level of risk? </a:t>
            </a:r>
          </a:p>
          <a:p>
            <a:pPr marL="174708" indent="-174708">
              <a:buFont typeface="Arial" panose="020B0604020202020204" pitchFamily="34" charset="0"/>
              <a:buChar char="•"/>
            </a:pPr>
            <a:r>
              <a:rPr lang="en-US" baseline="0" dirty="0" smtClean="0"/>
              <a:t>We are looking for that sweet spot to balance the safety of people on the ground and in the skies, but also allow for this innovative technology to meet its full potential</a:t>
            </a:r>
          </a:p>
          <a:p>
            <a:pPr marL="174708" indent="-174708">
              <a:buFont typeface="Arial" panose="020B0604020202020204" pitchFamily="34" charset="0"/>
              <a:buChar char="•"/>
            </a:pPr>
            <a:r>
              <a:rPr lang="en-US" baseline="0" dirty="0" smtClean="0"/>
              <a:t>The chart shows risk by weight, but we are really using energy as our primary means to measure risk.  </a:t>
            </a:r>
          </a:p>
        </p:txBody>
      </p:sp>
      <p:sp>
        <p:nvSpPr>
          <p:cNvPr id="4" name="Slide Number Placeholder 3"/>
          <p:cNvSpPr>
            <a:spLocks noGrp="1"/>
          </p:cNvSpPr>
          <p:nvPr>
            <p:ph type="sldNum" sz="quarter" idx="10"/>
          </p:nvPr>
        </p:nvSpPr>
        <p:spPr/>
        <p:txBody>
          <a:bodyPr/>
          <a:lstStyle/>
          <a:p>
            <a:pPr defTabSz="931774">
              <a:defRPr/>
            </a:pPr>
            <a:fld id="{6FCCDFB8-CE1E-4CEA-A9A7-0392F69410F3}" type="slidenum">
              <a:rPr lang="en-US">
                <a:solidFill>
                  <a:prstClr val="black"/>
                </a:solidFill>
                <a:latin typeface="Calibri"/>
              </a:rPr>
              <a:pPr defTabSz="931774">
                <a:defRPr/>
              </a:pPr>
              <a:t>10</a:t>
            </a:fld>
            <a:endParaRPr lang="en-US" dirty="0">
              <a:solidFill>
                <a:prstClr val="black"/>
              </a:solidFill>
              <a:latin typeface="Calibri"/>
            </a:endParaRPr>
          </a:p>
        </p:txBody>
      </p:sp>
    </p:spTree>
    <p:extLst>
      <p:ext uri="{BB962C8B-B14F-4D97-AF65-F5344CB8AC3E}">
        <p14:creationId xmlns:p14="http://schemas.microsoft.com/office/powerpoint/2010/main" val="229141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tale shows the actual</a:t>
            </a:r>
            <a:r>
              <a:rPr lang="en-US" baseline="0" dirty="0" smtClean="0"/>
              <a:t> thresholds in kinetic energy that were proposed for Airworthiness and Design Certification and classification of risk for UAS</a:t>
            </a:r>
            <a:endParaRPr lang="en-US" dirty="0"/>
          </a:p>
        </p:txBody>
      </p:sp>
      <p:sp>
        <p:nvSpPr>
          <p:cNvPr id="4" name="Slide Number Placeholder 3"/>
          <p:cNvSpPr>
            <a:spLocks noGrp="1"/>
          </p:cNvSpPr>
          <p:nvPr>
            <p:ph type="sldNum" sz="quarter" idx="10"/>
          </p:nvPr>
        </p:nvSpPr>
        <p:spPr/>
        <p:txBody>
          <a:bodyPr/>
          <a:lstStyle/>
          <a:p>
            <a:fld id="{A0928937-1818-4DB8-BE7E-C02F0C61EF5F}" type="slidenum">
              <a:rPr lang="en-US" smtClean="0"/>
              <a:t>11</a:t>
            </a:fld>
            <a:endParaRPr lang="en-US"/>
          </a:p>
        </p:txBody>
      </p:sp>
    </p:spTree>
    <p:extLst>
      <p:ext uri="{BB962C8B-B14F-4D97-AF65-F5344CB8AC3E}">
        <p14:creationId xmlns:p14="http://schemas.microsoft.com/office/powerpoint/2010/main" val="356854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Tx/>
              <a:buChar char="-"/>
            </a:pPr>
            <a:r>
              <a:rPr lang="en-GB" dirty="0" smtClean="0">
                <a:latin typeface="Arial" charset="0"/>
              </a:rPr>
              <a:t>So even though we have six different risk classes that are related to kinetic energy for the determination</a:t>
            </a:r>
            <a:r>
              <a:rPr lang="en-GB" baseline="0" dirty="0" smtClean="0">
                <a:latin typeface="Arial" charset="0"/>
              </a:rPr>
              <a:t> of certification requirements, we only have three main categories of Unmanned systems and the applicable regulations.</a:t>
            </a:r>
          </a:p>
          <a:p>
            <a:pPr marL="174708" indent="-174708">
              <a:buFontTx/>
              <a:buChar char="-"/>
            </a:pPr>
            <a:r>
              <a:rPr lang="en-GB" baseline="0" dirty="0" smtClean="0">
                <a:latin typeface="Arial" charset="0"/>
              </a:rPr>
              <a:t>First, the small, low risk UAS that are below 55 lb.</a:t>
            </a:r>
          </a:p>
          <a:p>
            <a:pPr marL="174708" indent="-174708">
              <a:buFontTx/>
              <a:buChar char="-"/>
            </a:pPr>
            <a:r>
              <a:rPr lang="en-GB" baseline="0" dirty="0" smtClean="0">
                <a:latin typeface="Arial" charset="0"/>
              </a:rPr>
              <a:t>At the opposite end are the fully type certified aircraft that have full integration into the airspace with other manned aircraft.</a:t>
            </a:r>
          </a:p>
          <a:p>
            <a:pPr marL="174708" indent="-174708">
              <a:buFontTx/>
              <a:buChar char="-"/>
            </a:pPr>
            <a:r>
              <a:rPr lang="en-GB" baseline="0" dirty="0" smtClean="0">
                <a:latin typeface="Arial" charset="0"/>
              </a:rPr>
              <a:t>In the middle are the medium risk and special use case aircraft.  These are evaluated on a case-by-case basis, and specific requirements are applied to allow safe operations.</a:t>
            </a:r>
            <a:endParaRPr lang="en-GB" dirty="0">
              <a:latin typeface="Arial" charset="0"/>
            </a:endParaRPr>
          </a:p>
        </p:txBody>
      </p:sp>
      <p:sp>
        <p:nvSpPr>
          <p:cNvPr id="4" name="Slide Number Placeholder 3"/>
          <p:cNvSpPr>
            <a:spLocks noGrp="1"/>
          </p:cNvSpPr>
          <p:nvPr>
            <p:ph type="sldNum" sz="quarter" idx="10"/>
          </p:nvPr>
        </p:nvSpPr>
        <p:spPr/>
        <p:txBody>
          <a:bodyPr/>
          <a:lstStyle/>
          <a:p>
            <a:fld id="{4B646514-EF12-4F83-96D8-EDEE8C6073FB}" type="slidenum">
              <a:rPr lang="en-GB" altLang="en-US" smtClean="0"/>
              <a:pPr/>
              <a:t>12</a:t>
            </a:fld>
            <a:endParaRPr lang="en-GB" altLang="en-US"/>
          </a:p>
        </p:txBody>
      </p:sp>
    </p:spTree>
    <p:extLst>
      <p:ext uri="{BB962C8B-B14F-4D97-AF65-F5344CB8AC3E}">
        <p14:creationId xmlns:p14="http://schemas.microsoft.com/office/powerpoint/2010/main" val="366486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2400" dirty="0" smtClean="0"/>
              <a:t>This chart</a:t>
            </a:r>
            <a:r>
              <a:rPr lang="en-US" sz="2400" baseline="0" dirty="0" smtClean="0"/>
              <a:t> shows how our current regulatory structure reflects the three major categories of UAS</a:t>
            </a:r>
          </a:p>
          <a:p>
            <a:r>
              <a:rPr lang="en-US" sz="2400" baseline="0" dirty="0" smtClean="0"/>
              <a:t>We are making a change to our part 21 rules for the “middle” class of  UAS, where we will rely heavily on industry standards for certification.  They are medium risk and may not rise to a risk level that requires a full TC/PC type cert and production cert.</a:t>
            </a:r>
            <a:endParaRPr lang="en-US" sz="2400" dirty="0" smtClean="0"/>
          </a:p>
          <a:p>
            <a:endParaRPr lang="en-US" sz="2400" dirty="0" smtClean="0"/>
          </a:p>
          <a:p>
            <a:r>
              <a:rPr lang="en-US" sz="2400" dirty="0" smtClean="0"/>
              <a:t>PTF </a:t>
            </a:r>
            <a:r>
              <a:rPr lang="en-US" sz="2400" dirty="0"/>
              <a:t>intended for certain, medium risk UAS: </a:t>
            </a:r>
          </a:p>
          <a:p>
            <a:pPr marL="342881" indent="-342881">
              <a:buFont typeface="Arial" panose="020B0604020202020204" pitchFamily="34" charset="0"/>
              <a:buChar char="•"/>
            </a:pPr>
            <a:r>
              <a:rPr lang="en-US" sz="2000" dirty="0"/>
              <a:t>Beyond the scope of part 107 but risks below the need for TC/PC</a:t>
            </a:r>
          </a:p>
          <a:p>
            <a:pPr marL="342881" indent="-342881">
              <a:buFont typeface="Arial" panose="020B0604020202020204" pitchFamily="34" charset="0"/>
              <a:buChar char="•"/>
            </a:pPr>
            <a:r>
              <a:rPr lang="en-US" sz="2000" dirty="0"/>
              <a:t>Meet FAA accepted industry standards</a:t>
            </a:r>
          </a:p>
          <a:p>
            <a:pPr marL="742909" lvl="1" indent="-285734">
              <a:buFont typeface="Arial" panose="020B0604020202020204" pitchFamily="34" charset="0"/>
              <a:buChar char="•"/>
            </a:pPr>
            <a:r>
              <a:rPr lang="en-US" sz="1800" dirty="0"/>
              <a:t>As applicable for design, construction, quality, production acceptance, maintenance, AFM, OOP, BVLOS</a:t>
            </a:r>
          </a:p>
          <a:p>
            <a:pPr marL="342881" indent="-342881">
              <a:buFont typeface="Arial" panose="020B0604020202020204" pitchFamily="34" charset="0"/>
              <a:buChar char="•"/>
            </a:pPr>
            <a:r>
              <a:rPr lang="en-US" sz="2000" dirty="0"/>
              <a:t>Simple operator inputs based on “automation”</a:t>
            </a:r>
          </a:p>
          <a:p>
            <a:pPr marL="342881" indent="-342881" defTabSz="914350">
              <a:buFont typeface="Arial" panose="020B0604020202020204" pitchFamily="34" charset="0"/>
              <a:buChar char="•"/>
              <a:defRPr/>
            </a:pPr>
            <a:r>
              <a:rPr lang="en-US" sz="2000" dirty="0"/>
              <a:t>FAA will continue working with industry to encourage the development of standards.</a:t>
            </a:r>
          </a:p>
          <a:p>
            <a:pPr marL="342881" indent="-342881">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p:txBody>
          <a:bodyPr/>
          <a:lstStyle/>
          <a:p>
            <a:fld id="{966119E7-CC1F-4FEB-AF66-02565185360A}" type="slidenum">
              <a:rPr lang="en-US" smtClean="0"/>
              <a:t>13</a:t>
            </a:fld>
            <a:endParaRPr lang="en-US"/>
          </a:p>
        </p:txBody>
      </p:sp>
    </p:spTree>
    <p:extLst>
      <p:ext uri="{BB962C8B-B14F-4D97-AF65-F5344CB8AC3E}">
        <p14:creationId xmlns:p14="http://schemas.microsoft.com/office/powerpoint/2010/main" val="359408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8200" cy="3486150"/>
          </a:xfrm>
        </p:spPr>
      </p:sp>
      <p:sp>
        <p:nvSpPr>
          <p:cNvPr id="3" name="Notes Placeholder 2"/>
          <p:cNvSpPr>
            <a:spLocks noGrp="1"/>
          </p:cNvSpPr>
          <p:nvPr>
            <p:ph type="body" idx="1"/>
          </p:nvPr>
        </p:nvSpPr>
        <p:spPr/>
        <p:txBody>
          <a:bodyPr/>
          <a:lstStyle/>
          <a:p>
            <a:r>
              <a:rPr lang="en-US" dirty="0" smtClean="0"/>
              <a:t>This shows the regulatory structure in slide 13 overlaid with the six</a:t>
            </a:r>
            <a:r>
              <a:rPr lang="en-US" baseline="0" dirty="0" smtClean="0"/>
              <a:t> energy based risk classes from slide 11.  There is a natural progression of risk to the public and to our airspace as we go from the left to the right.</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429129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Those</a:t>
            </a:r>
            <a:r>
              <a:rPr lang="en-US" baseline="0" dirty="0" smtClean="0"/>
              <a:t> different operational uses have led to the 7 operational risk classes that are being considered for the UAS integration plan.  They represent an increasing level of rigor moving left to right, just as the kinetic energy based risk classes do.  It is also likely the left side use-cases will start with small UAS at low altitude, while the ones on the upper right will likely be larger UAS at altitudes above 500 feet.</a:t>
            </a:r>
            <a:endParaRPr lang="en-US" dirty="0"/>
          </a:p>
        </p:txBody>
      </p:sp>
      <p:sp>
        <p:nvSpPr>
          <p:cNvPr id="4" name="Slide Number Placeholder 3"/>
          <p:cNvSpPr>
            <a:spLocks noGrp="1"/>
          </p:cNvSpPr>
          <p:nvPr>
            <p:ph type="sldNum" sz="quarter" idx="10"/>
          </p:nvPr>
        </p:nvSpPr>
        <p:spPr/>
        <p:txBody>
          <a:bodyPr/>
          <a:lstStyle/>
          <a:p>
            <a:fld id="{8BFD36E3-FEE2-413E-A26E-0151AA6DA8D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4348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operational</a:t>
            </a:r>
            <a:r>
              <a:rPr lang="en-US" baseline="0" dirty="0" smtClean="0"/>
              <a:t> risk classes have a notional relation to the energy based risk classes, and therefore the regulatory structure, since the capabilities of the aircraft drive what operational use cases are realistic.  In the same manner, the operational use cases require certain performance capabilities, so only certain classes of aircraft can perform the proposed operation.</a:t>
            </a:r>
          </a:p>
          <a:p>
            <a:endParaRPr lang="en-US" baseline="0" dirty="0" smtClean="0"/>
          </a:p>
          <a:p>
            <a:r>
              <a:rPr lang="en-US" baseline="0" dirty="0" smtClean="0"/>
              <a:t>You will see that it may be possible notionally to enable small package delivery on an aircraft that has a low level of FAA airworthiness and design certification.  This is true for remote areas, but as the operation is done in populated areas, the level of certification will need to increase to offset the potential risk to the public.</a:t>
            </a:r>
            <a:endParaRPr lang="en-US" dirty="0"/>
          </a:p>
        </p:txBody>
      </p:sp>
      <p:sp>
        <p:nvSpPr>
          <p:cNvPr id="4" name="Slide Number Placeholder 3"/>
          <p:cNvSpPr>
            <a:spLocks noGrp="1"/>
          </p:cNvSpPr>
          <p:nvPr>
            <p:ph type="sldNum" sz="quarter" idx="10"/>
          </p:nvPr>
        </p:nvSpPr>
        <p:spPr/>
        <p:txBody>
          <a:bodyPr/>
          <a:lstStyle/>
          <a:p>
            <a:fld id="{A0928937-1818-4DB8-BE7E-C02F0C61EF5F}" type="slidenum">
              <a:rPr lang="en-US" smtClean="0"/>
              <a:t>16</a:t>
            </a:fld>
            <a:endParaRPr lang="en-US"/>
          </a:p>
        </p:txBody>
      </p:sp>
    </p:spTree>
    <p:extLst>
      <p:ext uri="{BB962C8B-B14F-4D97-AF65-F5344CB8AC3E}">
        <p14:creationId xmlns:p14="http://schemas.microsoft.com/office/powerpoint/2010/main" val="51617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6913"/>
            <a:ext cx="4648200" cy="3486150"/>
          </a:xfrm>
          <a:ln/>
        </p:spPr>
      </p:sp>
      <p:sp>
        <p:nvSpPr>
          <p:cNvPr id="41987" name="Notes Placeholder 2"/>
          <p:cNvSpPr>
            <a:spLocks noGrp="1"/>
          </p:cNvSpPr>
          <p:nvPr>
            <p:ph type="body" idx="1"/>
          </p:nvPr>
        </p:nvSpPr>
        <p:spPr>
          <a:noFill/>
        </p:spPr>
        <p:txBody>
          <a:bodyPr/>
          <a:lstStyle/>
          <a:p>
            <a:pPr marL="171425" indent="-171425">
              <a:buFontTx/>
              <a:buChar char="•"/>
            </a:pPr>
            <a:endParaRPr lang="en-US" dirty="0"/>
          </a:p>
        </p:txBody>
      </p:sp>
      <p:sp>
        <p:nvSpPr>
          <p:cNvPr id="41988" name="Slide Number Placeholder 3"/>
          <p:cNvSpPr>
            <a:spLocks noGrp="1"/>
          </p:cNvSpPr>
          <p:nvPr>
            <p:ph type="sldNum" sz="quarter" idx="5"/>
          </p:nvPr>
        </p:nvSpPr>
        <p:spPr>
          <a:noFill/>
        </p:spPr>
        <p:txBody>
          <a:bodyPr/>
          <a:lstStyle>
            <a:lvl1pPr defTabSz="911091" eaLnBrk="0" hangingPunct="0">
              <a:defRPr sz="2400">
                <a:solidFill>
                  <a:schemeClr val="tx1"/>
                </a:solidFill>
                <a:latin typeface="Arial" charset="0"/>
              </a:defRPr>
            </a:lvl1pPr>
            <a:lvl2pPr marL="742841" indent="-285708" defTabSz="911091" eaLnBrk="0" hangingPunct="0">
              <a:defRPr sz="2400">
                <a:solidFill>
                  <a:schemeClr val="tx1"/>
                </a:solidFill>
                <a:latin typeface="Arial" charset="0"/>
              </a:defRPr>
            </a:lvl2pPr>
            <a:lvl3pPr marL="1142831" indent="-228566" defTabSz="911091" eaLnBrk="0" hangingPunct="0">
              <a:defRPr sz="2400">
                <a:solidFill>
                  <a:schemeClr val="tx1"/>
                </a:solidFill>
                <a:latin typeface="Arial" charset="0"/>
              </a:defRPr>
            </a:lvl3pPr>
            <a:lvl4pPr marL="1599963" indent="-228566" defTabSz="911091" eaLnBrk="0" hangingPunct="0">
              <a:defRPr sz="2400">
                <a:solidFill>
                  <a:schemeClr val="tx1"/>
                </a:solidFill>
                <a:latin typeface="Arial" charset="0"/>
              </a:defRPr>
            </a:lvl4pPr>
            <a:lvl5pPr marL="2057096" indent="-228566" defTabSz="911091" eaLnBrk="0" hangingPunct="0">
              <a:defRPr sz="2400">
                <a:solidFill>
                  <a:schemeClr val="tx1"/>
                </a:solidFill>
                <a:latin typeface="Arial" charset="0"/>
              </a:defRPr>
            </a:lvl5pPr>
            <a:lvl6pPr marL="2514229" indent="-228566" defTabSz="911091" eaLnBrk="0" fontAlgn="base" hangingPunct="0">
              <a:spcBef>
                <a:spcPct val="50000"/>
              </a:spcBef>
              <a:spcAft>
                <a:spcPct val="0"/>
              </a:spcAft>
              <a:buChar char="•"/>
              <a:defRPr sz="2400">
                <a:solidFill>
                  <a:schemeClr val="tx1"/>
                </a:solidFill>
                <a:latin typeface="Arial" charset="0"/>
              </a:defRPr>
            </a:lvl6pPr>
            <a:lvl7pPr marL="2971360" indent="-228566" defTabSz="911091" eaLnBrk="0" fontAlgn="base" hangingPunct="0">
              <a:spcBef>
                <a:spcPct val="50000"/>
              </a:spcBef>
              <a:spcAft>
                <a:spcPct val="0"/>
              </a:spcAft>
              <a:buChar char="•"/>
              <a:defRPr sz="2400">
                <a:solidFill>
                  <a:schemeClr val="tx1"/>
                </a:solidFill>
                <a:latin typeface="Arial" charset="0"/>
              </a:defRPr>
            </a:lvl7pPr>
            <a:lvl8pPr marL="3428493" indent="-228566" defTabSz="911091" eaLnBrk="0" fontAlgn="base" hangingPunct="0">
              <a:spcBef>
                <a:spcPct val="50000"/>
              </a:spcBef>
              <a:spcAft>
                <a:spcPct val="0"/>
              </a:spcAft>
              <a:buChar char="•"/>
              <a:defRPr sz="2400">
                <a:solidFill>
                  <a:schemeClr val="tx1"/>
                </a:solidFill>
                <a:latin typeface="Arial" charset="0"/>
              </a:defRPr>
            </a:lvl8pPr>
            <a:lvl9pPr marL="3885625" indent="-228566" defTabSz="911091" eaLnBrk="0" fontAlgn="base" hangingPunct="0">
              <a:spcBef>
                <a:spcPct val="50000"/>
              </a:spcBef>
              <a:spcAft>
                <a:spcPct val="0"/>
              </a:spcAft>
              <a:buChar char="•"/>
              <a:defRPr sz="2400">
                <a:solidFill>
                  <a:schemeClr val="tx1"/>
                </a:solidFill>
                <a:latin typeface="Arial" charset="0"/>
              </a:defRPr>
            </a:lvl9pPr>
          </a:lstStyle>
          <a:p>
            <a:pPr eaLnBrk="1" hangingPunct="1"/>
            <a:fld id="{39CB26ED-AE6C-4FEC-B01B-ECC9270345B2}" type="slidenum">
              <a:rPr lang="en-US" sz="1200">
                <a:solidFill>
                  <a:prstClr val="black"/>
                </a:solidFill>
                <a:latin typeface="Times New Roman" pitchFamily="18" charset="0"/>
              </a:rPr>
              <a:pPr eaLnBrk="1" hangingPunct="1"/>
              <a:t>22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56763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143148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19563-6013-417D-9279-1CA698ABB8B1}" type="slidenum">
              <a:rPr lang="en-US" smtClean="0"/>
              <a:t>47</a:t>
            </a:fld>
            <a:endParaRPr lang="en-US" dirty="0"/>
          </a:p>
        </p:txBody>
      </p:sp>
    </p:spTree>
    <p:extLst>
      <p:ext uri="{BB962C8B-B14F-4D97-AF65-F5344CB8AC3E}">
        <p14:creationId xmlns:p14="http://schemas.microsoft.com/office/powerpoint/2010/main" val="242089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hosting us here in Moscow for this important discussion on Unmanned Aircraft Certification and Integration</a:t>
            </a:r>
          </a:p>
          <a:p>
            <a:r>
              <a:rPr lang="en-US" baseline="0" dirty="0" smtClean="0"/>
              <a:t>My name is Wes Ryan, and I am the National Certification Policy Director for Aircraft Certification for Design and Airworthiness of Unmanned Systems.  I have been with the FAA for 15 years, and was previously their Manager of New Technology.</a:t>
            </a:r>
          </a:p>
          <a:p>
            <a:endParaRPr lang="en-US" baseline="0" dirty="0" smtClean="0"/>
          </a:p>
          <a:p>
            <a:r>
              <a:rPr lang="en-US" baseline="0" dirty="0" smtClean="0"/>
              <a:t>I want to start by sharing a few of the top level guiding principals we will be discussing while we are here.</a:t>
            </a:r>
          </a:p>
          <a:p>
            <a:pPr marL="171450" indent="-171450">
              <a:buFont typeface="Arial" panose="020B0604020202020204" pitchFamily="34" charset="0"/>
              <a:buChar char="•"/>
            </a:pPr>
            <a:r>
              <a:rPr lang="en-US" baseline="0" dirty="0" smtClean="0"/>
              <a:t>First, we welcome this collaboration and recognize that we all have a shared responsibility for the safety of unmanned aircraft as they integrate into our existing airspace, and for creating a regulatory environment that is open to respond to innovation.</a:t>
            </a:r>
          </a:p>
          <a:p>
            <a:pPr marL="171450" indent="-171450">
              <a:buFont typeface="Arial" panose="020B0604020202020204" pitchFamily="34" charset="0"/>
              <a:buChar char="•"/>
            </a:pPr>
            <a:r>
              <a:rPr lang="en-US" baseline="0" dirty="0" smtClean="0"/>
              <a:t>Second, we believe it will be beneficial to use a managed risk approach to certification of unmanned systems, so you will hear us talking about a risk-based approach to certification and integration in all our materials today.</a:t>
            </a:r>
          </a:p>
          <a:p>
            <a:pPr marL="171450" indent="-171450">
              <a:buFont typeface="Arial" panose="020B0604020202020204" pitchFamily="34" charset="0"/>
              <a:buChar char="•"/>
            </a:pPr>
            <a:r>
              <a:rPr lang="en-US" baseline="0" dirty="0" smtClean="0"/>
              <a:t>We have learned that a “Zero risk” mentality, or expecting to be able to completely remove all risk from Unmanned aircraft operations is not possible.  Instead, we need to promote the safe use of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There are unique design and operational challenges for Unmanned systems that we must address properly.  To be successful, this means we may not be able to apply traditional certification requirements, risk assessment methods, and other mitigations that are used in manned aircraft certification.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219563-6013-417D-9279-1CA698ABB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dirty="0" smtClean="0"/>
              <a:t>FAA</a:t>
            </a:r>
            <a:r>
              <a:rPr lang="en-US" sz="1200" b="0" i="0" kern="1200" dirty="0" smtClean="0">
                <a:solidFill>
                  <a:schemeClr val="tx1"/>
                </a:solidFill>
                <a:effectLst/>
                <a:latin typeface="+mn-lt"/>
                <a:ea typeface="+mn-ea"/>
                <a:cs typeface="+mn-cs"/>
              </a:rPr>
              <a:t>, under 14 </a:t>
            </a:r>
            <a:r>
              <a:rPr lang="en-US" dirty="0" smtClean="0"/>
              <a:t>CFR</a:t>
            </a:r>
            <a:r>
              <a:rPr lang="en-US" sz="1200" b="0" i="0" kern="1200" dirty="0" smtClean="0">
                <a:solidFill>
                  <a:schemeClr val="tx1"/>
                </a:solidFill>
                <a:effectLst/>
                <a:latin typeface="+mn-lt"/>
                <a:ea typeface="+mn-ea"/>
                <a:cs typeface="+mn-cs"/>
              </a:rPr>
              <a:t> § 99.7 — Special Security Instructions (</a:t>
            </a:r>
            <a:r>
              <a:rPr lang="en-US" dirty="0" smtClean="0"/>
              <a:t>SSI</a:t>
            </a:r>
            <a:r>
              <a:rPr lang="en-US" sz="1200" b="0" i="0" kern="1200" dirty="0" smtClean="0">
                <a:solidFill>
                  <a:schemeClr val="tx1"/>
                </a:solidFill>
                <a:effectLst/>
                <a:latin typeface="+mn-lt"/>
                <a:ea typeface="+mn-ea"/>
                <a:cs typeface="+mn-cs"/>
              </a:rPr>
              <a:t>), has prohibited all </a:t>
            </a:r>
            <a:r>
              <a:rPr lang="en-US" dirty="0" smtClean="0"/>
              <a:t>UAS</a:t>
            </a:r>
            <a:r>
              <a:rPr lang="en-US" sz="1200" b="0" i="0" kern="1200" dirty="0" smtClean="0">
                <a:solidFill>
                  <a:schemeClr val="tx1"/>
                </a:solidFill>
                <a:effectLst/>
                <a:latin typeface="+mn-lt"/>
                <a:ea typeface="+mn-ea"/>
                <a:cs typeface="+mn-cs"/>
              </a:rPr>
              <a:t> flights within the airspace defined under </a:t>
            </a:r>
            <a:r>
              <a:rPr lang="en-US" dirty="0" smtClean="0"/>
              <a:t>UAS</a:t>
            </a:r>
            <a:r>
              <a:rPr lang="en-US" sz="1200" b="0" i="0" kern="1200" dirty="0" smtClean="0">
                <a:solidFill>
                  <a:schemeClr val="tx1"/>
                </a:solidFill>
                <a:effectLst/>
                <a:latin typeface="+mn-lt"/>
                <a:ea typeface="+mn-ea"/>
                <a:cs typeface="+mn-cs"/>
              </a:rPr>
              <a:t> </a:t>
            </a:r>
            <a:r>
              <a:rPr lang="en-US" dirty="0" smtClean="0"/>
              <a:t>NOTAM</a:t>
            </a:r>
            <a:r>
              <a:rPr lang="en-US" sz="1200" b="0" i="0" kern="1200" dirty="0" smtClean="0">
                <a:solidFill>
                  <a:schemeClr val="tx1"/>
                </a:solidFill>
                <a:effectLst/>
                <a:latin typeface="+mn-lt"/>
                <a:ea typeface="+mn-ea"/>
                <a:cs typeface="+mn-cs"/>
              </a:rPr>
              <a:t> </a:t>
            </a:r>
            <a:r>
              <a:rPr lang="en-US" dirty="0" smtClean="0"/>
              <a:t>FDC</a:t>
            </a:r>
            <a:r>
              <a:rPr lang="en-US" sz="1200" b="0" i="0" kern="1200" dirty="0" smtClean="0">
                <a:solidFill>
                  <a:schemeClr val="tx1"/>
                </a:solidFill>
                <a:effectLst/>
                <a:latin typeface="+mn-lt"/>
                <a:ea typeface="+mn-ea"/>
                <a:cs typeface="+mn-cs"/>
              </a:rPr>
              <a:t>7/7282. The restrictions extend from the ground up to 400 feet </a:t>
            </a:r>
            <a:r>
              <a:rPr lang="en-US" dirty="0" smtClean="0"/>
              <a:t>AGL</a:t>
            </a:r>
            <a:r>
              <a:rPr lang="en-US" sz="1200" b="0" i="0" kern="1200" dirty="0" smtClean="0">
                <a:solidFill>
                  <a:schemeClr val="tx1"/>
                </a:solidFill>
                <a:effectLst/>
                <a:latin typeface="+mn-lt"/>
                <a:ea typeface="+mn-ea"/>
                <a:cs typeface="+mn-cs"/>
              </a:rPr>
              <a:t>, apply to all types and purposes of </a:t>
            </a:r>
            <a:r>
              <a:rPr lang="en-US" dirty="0" smtClean="0"/>
              <a:t>UAS</a:t>
            </a:r>
            <a:r>
              <a:rPr lang="en-US" sz="1200" b="0" i="0" kern="1200" dirty="0" smtClean="0">
                <a:solidFill>
                  <a:schemeClr val="tx1"/>
                </a:solidFill>
                <a:effectLst/>
                <a:latin typeface="+mn-lt"/>
                <a:ea typeface="+mn-ea"/>
                <a:cs typeface="+mn-cs"/>
              </a:rPr>
              <a:t> flight operations, and remain in effect 24 hours a day, 7 days a week.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Temporary Flight Restrictions (TFRs) define a certain area of airspace where air travel is limited because of a temporary hazardous condition, such as a wildfire or chemical spill; a security-related event, such as the United Nations General Assembly; or other special situations. The text of the actual TFR contains the details about the restriction, including the size, altitude, time period that it is in effect, and what types of operations are restricted and permitted.</a:t>
            </a:r>
          </a:p>
          <a:p>
            <a:r>
              <a:rPr lang="en-US" sz="1200" b="0" i="0" kern="1200" dirty="0" smtClean="0">
                <a:solidFill>
                  <a:schemeClr val="tx1"/>
                </a:solidFill>
                <a:effectLst/>
                <a:latin typeface="+mn-lt"/>
                <a:ea typeface="+mn-ea"/>
                <a:cs typeface="+mn-cs"/>
              </a:rPr>
              <a:t>The "Map Airports" tab on the </a:t>
            </a:r>
            <a:r>
              <a:rPr lang="en-US" sz="1200" b="0" i="0" u="none" strike="noStrike" kern="1200" dirty="0" smtClean="0">
                <a:solidFill>
                  <a:schemeClr val="tx1"/>
                </a:solidFill>
                <a:effectLst/>
                <a:latin typeface="+mn-lt"/>
                <a:ea typeface="+mn-ea"/>
                <a:cs typeface="+mn-cs"/>
                <a:hlinkClick r:id="rId3"/>
              </a:rPr>
              <a:t>TFR website</a:t>
            </a:r>
            <a:r>
              <a:rPr lang="en-US" sz="1200" b="0" i="0" kern="1200" dirty="0" smtClean="0">
                <a:solidFill>
                  <a:schemeClr val="tx1"/>
                </a:solidFill>
                <a:effectLst/>
                <a:latin typeface="+mn-lt"/>
                <a:ea typeface="+mn-ea"/>
                <a:cs typeface="+mn-cs"/>
              </a:rPr>
              <a:t> can help narrow down the relevant active TFRs in a specific area</a:t>
            </a:r>
          </a:p>
          <a:p>
            <a:r>
              <a:rPr lang="en-US" sz="1200" b="0" i="0" kern="1200" dirty="0" smtClean="0">
                <a:solidFill>
                  <a:schemeClr val="tx1"/>
                </a:solidFill>
                <a:effectLst/>
                <a:latin typeface="+mn-lt"/>
                <a:ea typeface="+mn-ea"/>
                <a:cs typeface="+mn-cs"/>
              </a:rPr>
              <a:t>The airspace surrounding Washington DC is the most restricted in the country. Flying your drone is illegal in any of the restricted airspace above the Nation's capital. For more information, read about </a:t>
            </a:r>
            <a:r>
              <a:rPr lang="en-US" sz="1200" b="0" i="0" u="none" strike="noStrike" kern="1200" dirty="0" smtClean="0">
                <a:solidFill>
                  <a:schemeClr val="tx1"/>
                </a:solidFill>
                <a:effectLst/>
                <a:latin typeface="+mn-lt"/>
                <a:ea typeface="+mn-ea"/>
                <a:cs typeface="+mn-cs"/>
                <a:hlinkClick r:id="rId4"/>
              </a:rPr>
              <a:t>No Drone Zone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Special use airspace is used to designate airspace in which certain activities must be confined, or where limitations may be imposed on aircraft operations that are not part of those activities. Types of Special Use Airspace include:</a:t>
            </a:r>
          </a:p>
          <a:p>
            <a:r>
              <a:rPr lang="en-US" sz="1200" b="0" i="0" kern="1200" dirty="0" smtClean="0">
                <a:solidFill>
                  <a:schemeClr val="tx1"/>
                </a:solidFill>
                <a:effectLst/>
                <a:latin typeface="+mn-lt"/>
                <a:ea typeface="+mn-ea"/>
                <a:cs typeface="+mn-cs"/>
              </a:rPr>
              <a:t>Prohibited areas</a:t>
            </a:r>
          </a:p>
          <a:p>
            <a:r>
              <a:rPr lang="en-US" sz="1200" b="0" i="0" kern="1200" dirty="0" smtClean="0">
                <a:solidFill>
                  <a:schemeClr val="tx1"/>
                </a:solidFill>
                <a:effectLst/>
                <a:latin typeface="+mn-lt"/>
                <a:ea typeface="+mn-ea"/>
                <a:cs typeface="+mn-cs"/>
              </a:rPr>
              <a:t>Restricted areas</a:t>
            </a:r>
          </a:p>
          <a:p>
            <a:r>
              <a:rPr lang="en-US" sz="1200" b="0" i="0" kern="1200" dirty="0" smtClean="0">
                <a:solidFill>
                  <a:schemeClr val="tx1"/>
                </a:solidFill>
                <a:effectLst/>
                <a:latin typeface="+mn-lt"/>
                <a:ea typeface="+mn-ea"/>
                <a:cs typeface="+mn-cs"/>
              </a:rPr>
              <a:t>Warning areas</a:t>
            </a:r>
          </a:p>
          <a:p>
            <a:r>
              <a:rPr lang="en-US" sz="1200" b="0" i="0" kern="1200" dirty="0" smtClean="0">
                <a:solidFill>
                  <a:schemeClr val="tx1"/>
                </a:solidFill>
                <a:effectLst/>
                <a:latin typeface="+mn-lt"/>
                <a:ea typeface="+mn-ea"/>
                <a:cs typeface="+mn-cs"/>
              </a:rPr>
              <a:t>Military operation areas (MOAs)</a:t>
            </a:r>
          </a:p>
          <a:p>
            <a:r>
              <a:rPr lang="en-US" sz="1200" b="0" i="0" kern="1200" dirty="0" smtClean="0">
                <a:solidFill>
                  <a:schemeClr val="tx1"/>
                </a:solidFill>
                <a:effectLst/>
                <a:latin typeface="+mn-lt"/>
                <a:ea typeface="+mn-ea"/>
                <a:cs typeface="+mn-cs"/>
              </a:rPr>
              <a:t>Alert areas</a:t>
            </a:r>
          </a:p>
          <a:p>
            <a:r>
              <a:rPr lang="en-US" sz="1200" b="0" i="0" kern="1200" dirty="0" smtClean="0">
                <a:solidFill>
                  <a:schemeClr val="tx1"/>
                </a:solidFill>
                <a:effectLst/>
                <a:latin typeface="+mn-lt"/>
                <a:ea typeface="+mn-ea"/>
                <a:cs typeface="+mn-cs"/>
              </a:rPr>
              <a:t>Controlled firing areas (CFAs)</a:t>
            </a:r>
          </a:p>
          <a:p>
            <a:r>
              <a:rPr lang="en-US" sz="1200" b="0" i="0" kern="1200" dirty="0" smtClean="0">
                <a:solidFill>
                  <a:schemeClr val="tx1"/>
                </a:solidFill>
                <a:effectLst/>
                <a:latin typeface="+mn-lt"/>
                <a:ea typeface="+mn-ea"/>
                <a:cs typeface="+mn-cs"/>
              </a:rPr>
              <a:t>For more detailed information about airspace classifications and categories, </a:t>
            </a:r>
            <a:r>
              <a:rPr lang="en-US" sz="1200" b="0" i="0" u="none" strike="noStrike" kern="1200" dirty="0" smtClean="0">
                <a:solidFill>
                  <a:schemeClr val="tx1"/>
                </a:solidFill>
                <a:effectLst/>
                <a:latin typeface="+mn-lt"/>
                <a:ea typeface="+mn-ea"/>
                <a:cs typeface="+mn-cs"/>
                <a:hlinkClick r:id="rId5"/>
              </a:rPr>
              <a:t>review the Pilot's Handbook of Aeronautical Knowledge</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Flying UAS in and around stadiums is prohibited starting one hour before and ending one hour after the scheduled time of any of the following events:</a:t>
            </a:r>
          </a:p>
          <a:p>
            <a:r>
              <a:rPr lang="en-US" sz="1200" b="0" i="0" kern="1200" dirty="0" smtClean="0">
                <a:solidFill>
                  <a:schemeClr val="tx1"/>
                </a:solidFill>
                <a:effectLst/>
                <a:latin typeface="+mn-lt"/>
                <a:ea typeface="+mn-ea"/>
                <a:cs typeface="+mn-cs"/>
              </a:rPr>
              <a:t>Major League Baseball</a:t>
            </a:r>
          </a:p>
          <a:p>
            <a:r>
              <a:rPr lang="en-US" sz="1200" b="0" i="0" kern="1200" dirty="0" smtClean="0">
                <a:solidFill>
                  <a:schemeClr val="tx1"/>
                </a:solidFill>
                <a:effectLst/>
                <a:latin typeface="+mn-lt"/>
                <a:ea typeface="+mn-ea"/>
                <a:cs typeface="+mn-cs"/>
              </a:rPr>
              <a:t>National Football League</a:t>
            </a:r>
          </a:p>
          <a:p>
            <a:r>
              <a:rPr lang="en-US" sz="1200" b="0" i="0" kern="1200" dirty="0" smtClean="0">
                <a:solidFill>
                  <a:schemeClr val="tx1"/>
                </a:solidFill>
                <a:effectLst/>
                <a:latin typeface="+mn-lt"/>
                <a:ea typeface="+mn-ea"/>
                <a:cs typeface="+mn-cs"/>
              </a:rPr>
              <a:t>NCAA Division One Football</a:t>
            </a:r>
          </a:p>
          <a:p>
            <a:r>
              <a:rPr lang="en-US" sz="1200" b="0" i="0" kern="1200" dirty="0" smtClean="0">
                <a:solidFill>
                  <a:schemeClr val="tx1"/>
                </a:solidFill>
                <a:effectLst/>
                <a:latin typeface="+mn-lt"/>
                <a:ea typeface="+mn-ea"/>
                <a:cs typeface="+mn-cs"/>
              </a:rPr>
              <a:t>NASCAR Sprint Cup, Indy Car, and Champ Series races</a:t>
            </a:r>
          </a:p>
          <a:p>
            <a:r>
              <a:rPr lang="en-US" sz="1200" b="0" i="0" kern="1200" dirty="0" smtClean="0">
                <a:solidFill>
                  <a:schemeClr val="tx1"/>
                </a:solidFill>
                <a:effectLst/>
                <a:latin typeface="+mn-lt"/>
                <a:ea typeface="+mn-ea"/>
                <a:cs typeface="+mn-cs"/>
              </a:rPr>
              <a:t>Specifically, UAS operations are prohibited within a radius of three nautical miles of the stadium or venue.</a:t>
            </a:r>
          </a:p>
          <a:p>
            <a:r>
              <a:rPr lang="en-US" sz="1200" b="0" i="0" kern="1200" dirty="0" smtClean="0">
                <a:solidFill>
                  <a:schemeClr val="tx1"/>
                </a:solidFill>
                <a:effectLst/>
                <a:latin typeface="+mn-lt"/>
                <a:ea typeface="+mn-ea"/>
                <a:cs typeface="+mn-cs"/>
              </a:rPr>
              <a:t>Further information is available in this </a:t>
            </a:r>
            <a:r>
              <a:rPr lang="en-US" sz="1200" b="0" i="0" u="none" strike="noStrike" kern="1200" dirty="0" smtClean="0">
                <a:solidFill>
                  <a:schemeClr val="tx1"/>
                </a:solidFill>
                <a:effectLst/>
                <a:latin typeface="+mn-lt"/>
                <a:ea typeface="+mn-ea"/>
                <a:cs typeface="+mn-cs"/>
                <a:hlinkClick r:id="rId6"/>
              </a:rPr>
              <a:t>handout on sports TFRs</a:t>
            </a:r>
            <a:r>
              <a:rPr lang="en-US" sz="1200" b="0" i="0" kern="1200" dirty="0" smtClean="0">
                <a:solidFill>
                  <a:schemeClr val="tx1"/>
                </a:solidFill>
                <a:effectLst/>
                <a:latin typeface="+mn-lt"/>
                <a:ea typeface="+mn-ea"/>
                <a:cs typeface="+mn-cs"/>
              </a:rPr>
              <a:t> (PDF)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illegal to fly your </a:t>
            </a:r>
            <a:r>
              <a:rPr lang="en-US" dirty="0" smtClean="0"/>
              <a:t>UAS</a:t>
            </a:r>
            <a:r>
              <a:rPr lang="en-US" sz="1200" b="0" i="0" kern="1200" dirty="0" smtClean="0">
                <a:solidFill>
                  <a:schemeClr val="tx1"/>
                </a:solidFill>
                <a:effectLst/>
                <a:latin typeface="+mn-lt"/>
                <a:ea typeface="+mn-ea"/>
                <a:cs typeface="+mn-cs"/>
              </a:rPr>
              <a:t> in or around a wildfire firefighting operation.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Recreational operators are required to give notice for flights within five miles of an airport to </a:t>
            </a:r>
            <a:r>
              <a:rPr lang="en-US" sz="1200" b="1" i="0" kern="1200" dirty="0" smtClean="0">
                <a:solidFill>
                  <a:schemeClr val="tx1"/>
                </a:solidFill>
                <a:effectLst/>
                <a:latin typeface="+mn-lt"/>
                <a:ea typeface="+mn-ea"/>
                <a:cs typeface="+mn-cs"/>
              </a:rPr>
              <a:t>both</a:t>
            </a:r>
            <a:r>
              <a:rPr lang="en-US" sz="1200" b="0" i="0" kern="1200" dirty="0" smtClean="0">
                <a:solidFill>
                  <a:schemeClr val="tx1"/>
                </a:solidFill>
                <a:effectLst/>
                <a:latin typeface="+mn-lt"/>
                <a:ea typeface="+mn-ea"/>
                <a:cs typeface="+mn-cs"/>
              </a:rPr>
              <a:t> the airport operator and air traffic control tower, if the airport has a tower. However, recreational operations are not permitted in Class B airspace around most major airports without specific air traffic permission and coordination</a:t>
            </a: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48</a:t>
            </a:fld>
            <a:endParaRPr lang="en-US" dirty="0"/>
          </a:p>
        </p:txBody>
      </p:sp>
    </p:spTree>
    <p:extLst>
      <p:ext uri="{BB962C8B-B14F-4D97-AF65-F5344CB8AC3E}">
        <p14:creationId xmlns:p14="http://schemas.microsoft.com/office/powerpoint/2010/main" val="3136026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B50D8-F411-4B0B-A632-9485A933571C}" type="slidenum">
              <a:rPr lang="en-US" smtClean="0"/>
              <a:t>56</a:t>
            </a:fld>
            <a:endParaRPr lang="en-US"/>
          </a:p>
        </p:txBody>
      </p:sp>
    </p:spTree>
    <p:extLst>
      <p:ext uri="{BB962C8B-B14F-4D97-AF65-F5344CB8AC3E}">
        <p14:creationId xmlns:p14="http://schemas.microsoft.com/office/powerpoint/2010/main" val="320715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 mentioned a risk</a:t>
            </a:r>
            <a:r>
              <a:rPr lang="en-US" baseline="0" dirty="0" smtClean="0"/>
              <a:t> based approach to UAS integration.  This chart shows how we are starting with low risk, low altitude operations and working our way to full UAS integration.</a:t>
            </a:r>
            <a:endParaRPr lang="en-US" dirty="0"/>
          </a:p>
        </p:txBody>
      </p:sp>
      <p:sp>
        <p:nvSpPr>
          <p:cNvPr id="4" name="Slide Number Placeholder 3"/>
          <p:cNvSpPr>
            <a:spLocks noGrp="1"/>
          </p:cNvSpPr>
          <p:nvPr>
            <p:ph type="sldNum" sz="quarter" idx="10"/>
          </p:nvPr>
        </p:nvSpPr>
        <p:spPr/>
        <p:txBody>
          <a:bodyPr/>
          <a:lstStyle/>
          <a:p>
            <a:fld id="{8BFD36E3-FEE2-413E-A26E-0151AA6DA8D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8040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19563-6013-417D-9279-1CA698ABB8B1}" type="slidenum">
              <a:rPr lang="en-US" smtClean="0"/>
              <a:t>4</a:t>
            </a:fld>
            <a:endParaRPr lang="en-US" dirty="0"/>
          </a:p>
        </p:txBody>
      </p:sp>
    </p:spTree>
    <p:extLst>
      <p:ext uri="{BB962C8B-B14F-4D97-AF65-F5344CB8AC3E}">
        <p14:creationId xmlns:p14="http://schemas.microsoft.com/office/powerpoint/2010/main" val="107667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This chart illustrates the</a:t>
            </a:r>
            <a:r>
              <a:rPr lang="en-US" baseline="0" dirty="0" smtClean="0"/>
              <a:t> status of our current regulatory structure, and the changes we are making to safely expand unmanned operations.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68406-F15C-4303-97CE-0E3EE59880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a:xfrm>
            <a:off x="1181100" y="696913"/>
            <a:ext cx="4648200" cy="3486150"/>
          </a:xfrm>
          <a:ln/>
        </p:spPr>
      </p:sp>
      <p:sp>
        <p:nvSpPr>
          <p:cNvPr id="35843" name="Rectangle 3"/>
          <p:cNvSpPr>
            <a:spLocks noGrp="1"/>
          </p:cNvSpPr>
          <p:nvPr>
            <p:ph type="body" idx="1"/>
          </p:nvPr>
        </p:nvSpPr>
        <p:spPr>
          <a:noFill/>
        </p:spPr>
        <p:txBody>
          <a:bodyPr/>
          <a:lstStyle/>
          <a:p>
            <a:pPr marL="171435" indent="-171435">
              <a:buFontTx/>
              <a:buChar char="•"/>
            </a:pPr>
            <a:r>
              <a:rPr lang="en-US" i="0" dirty="0" smtClean="0">
                <a:solidFill>
                  <a:schemeClr val="tx1"/>
                </a:solidFill>
                <a:ea typeface="ＭＳ Ｐゴシック" pitchFamily="34" charset="-128"/>
              </a:rPr>
              <a:t>Before</a:t>
            </a:r>
            <a:r>
              <a:rPr lang="en-US" i="0" baseline="0" dirty="0" smtClean="0">
                <a:solidFill>
                  <a:schemeClr val="tx1"/>
                </a:solidFill>
                <a:ea typeface="ＭＳ Ｐゴシック" pitchFamily="34" charset="-128"/>
              </a:rPr>
              <a:t> we go much further in describing our regulations, I want to talk about what certification means to the FAA.</a:t>
            </a:r>
          </a:p>
          <a:p>
            <a:pPr marL="171435" indent="-171435">
              <a:buFontTx/>
              <a:buChar char="•"/>
            </a:pPr>
            <a:r>
              <a:rPr lang="en-US" i="0" baseline="0" dirty="0" smtClean="0">
                <a:solidFill>
                  <a:schemeClr val="tx1"/>
                </a:solidFill>
                <a:ea typeface="ＭＳ Ｐゴシック" pitchFamily="34" charset="-128"/>
              </a:rPr>
              <a:t>It is an acknowledgment, or recognition, that a particular thing meets the applicable regulations.</a:t>
            </a:r>
          </a:p>
          <a:p>
            <a:pPr marL="171435" indent="-171435">
              <a:buFontTx/>
              <a:buChar char="•"/>
            </a:pPr>
            <a:r>
              <a:rPr lang="en-US" i="0" baseline="0" dirty="0" smtClean="0">
                <a:solidFill>
                  <a:schemeClr val="tx1"/>
                </a:solidFill>
                <a:ea typeface="ＭＳ Ｐゴシック" pitchFamily="34" charset="-128"/>
              </a:rPr>
              <a:t>We have processes for aircraft, the equipment on them, for pilots, mechanics, air traffic controllers, and operators</a:t>
            </a:r>
          </a:p>
          <a:p>
            <a:pPr marL="171435" indent="-171435">
              <a:buFontTx/>
              <a:buChar char="•"/>
            </a:pPr>
            <a:r>
              <a:rPr lang="en-US" i="0" baseline="0" dirty="0" smtClean="0">
                <a:solidFill>
                  <a:schemeClr val="tx1"/>
                </a:solidFill>
                <a:ea typeface="ＭＳ Ｐゴシック" pitchFamily="34" charset="-128"/>
              </a:rPr>
              <a:t>All these processes are meant to provide a risk-based, multi-level regulatory structure to give us safe aircraft designs and operations.</a:t>
            </a:r>
          </a:p>
          <a:p>
            <a:pPr marL="171435" indent="-171435">
              <a:buFontTx/>
              <a:buChar char="•"/>
            </a:pPr>
            <a:r>
              <a:rPr lang="en-US" i="0" baseline="0" dirty="0" smtClean="0">
                <a:solidFill>
                  <a:schemeClr val="tx1"/>
                </a:solidFill>
                <a:ea typeface="ＭＳ Ｐゴシック" pitchFamily="34" charset="-128"/>
              </a:rPr>
              <a:t>They are not all the same, and are applied in a risk based manner, depending on the type of operation and aircraft.</a:t>
            </a:r>
          </a:p>
          <a:p>
            <a:pPr marL="171435" indent="-171435">
              <a:buFontTx/>
              <a:buChar char="•"/>
            </a:pPr>
            <a:r>
              <a:rPr lang="en-US" i="0" baseline="0" dirty="0" smtClean="0">
                <a:solidFill>
                  <a:schemeClr val="tx1"/>
                </a:solidFill>
                <a:ea typeface="ＭＳ Ｐゴシック" pitchFamily="34" charset="-128"/>
              </a:rPr>
              <a:t>For example, we have light sport aircraft requirements for small aircraft in day time operations.</a:t>
            </a:r>
          </a:p>
          <a:p>
            <a:pPr marL="171435" indent="-171435">
              <a:buFontTx/>
              <a:buChar char="•"/>
            </a:pPr>
            <a:r>
              <a:rPr lang="en-US" i="0" baseline="0" dirty="0" smtClean="0">
                <a:solidFill>
                  <a:schemeClr val="tx1"/>
                </a:solidFill>
                <a:ea typeface="ＭＳ Ｐゴシック" pitchFamily="34" charset="-128"/>
              </a:rPr>
              <a:t>This is not the same as what is applied to larger transport aircraft carrying hundreds of passengers.</a:t>
            </a:r>
          </a:p>
          <a:p>
            <a:pPr marL="171435" indent="-171435">
              <a:buFontTx/>
              <a:buChar char="•"/>
            </a:pPr>
            <a:r>
              <a:rPr lang="en-US" i="0" baseline="0" dirty="0" smtClean="0">
                <a:solidFill>
                  <a:schemeClr val="tx1"/>
                </a:solidFill>
                <a:ea typeface="ＭＳ Ｐゴシック" pitchFamily="34" charset="-128"/>
              </a:rPr>
              <a:t>This structure that we have created gives us the safe system we have today, yet allows for affordable new products to be brought into the market in a risk-based manner.</a:t>
            </a:r>
          </a:p>
          <a:p>
            <a:pPr marL="171435" indent="-171435">
              <a:buFontTx/>
              <a:buChar char="•"/>
            </a:pPr>
            <a:r>
              <a:rPr lang="en-US" i="0" baseline="0" dirty="0" smtClean="0">
                <a:solidFill>
                  <a:schemeClr val="tx1"/>
                </a:solidFill>
                <a:ea typeface="ＭＳ Ｐゴシック" pitchFamily="34" charset="-128"/>
              </a:rPr>
              <a:t>Not all products are treated the same, based on the number of passengers, the performance of the aircraft, etc.</a:t>
            </a:r>
            <a:endParaRPr lang="en-US" i="0" dirty="0" smtClean="0">
              <a:solidFill>
                <a:schemeClr val="tx1"/>
              </a:solidFill>
              <a:ea typeface="ＭＳ Ｐゴシック" pitchFamily="34" charset="-128"/>
            </a:endParaRPr>
          </a:p>
        </p:txBody>
      </p:sp>
    </p:spTree>
    <p:extLst>
      <p:ext uri="{BB962C8B-B14F-4D97-AF65-F5344CB8AC3E}">
        <p14:creationId xmlns:p14="http://schemas.microsoft.com/office/powerpoint/2010/main" val="317007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6913"/>
            <a:ext cx="4648200" cy="3486150"/>
          </a:xfrm>
          <a:ln/>
        </p:spPr>
      </p:sp>
      <p:sp>
        <p:nvSpPr>
          <p:cNvPr id="41987" name="Notes Placeholder 2"/>
          <p:cNvSpPr>
            <a:spLocks noGrp="1"/>
          </p:cNvSpPr>
          <p:nvPr>
            <p:ph type="body" idx="1"/>
          </p:nvPr>
        </p:nvSpPr>
        <p:spPr>
          <a:noFill/>
        </p:spPr>
        <p:txBody>
          <a:bodyPr/>
          <a:lstStyle/>
          <a:p>
            <a:pPr marL="171419" indent="-171419">
              <a:buFontTx/>
              <a:buChar char="•"/>
            </a:pPr>
            <a:r>
              <a:rPr lang="en-US" dirty="0" smtClean="0"/>
              <a:t>We certify aircraft</a:t>
            </a:r>
            <a:r>
              <a:rPr lang="en-US" baseline="0" dirty="0" smtClean="0"/>
              <a:t> because we are legally responsible to manage the design and operations for civil aircraft.</a:t>
            </a:r>
          </a:p>
          <a:p>
            <a:pPr marL="171419" indent="-171419">
              <a:buFontTx/>
              <a:buChar char="•"/>
            </a:pPr>
            <a:r>
              <a:rPr lang="en-US" baseline="0" dirty="0" smtClean="0"/>
              <a:t>The FAA must apply its limited resources to higher risk projects, and let our mature industry handle the lower risk projects.</a:t>
            </a:r>
          </a:p>
          <a:p>
            <a:pPr marL="171419" indent="-171419">
              <a:buFontTx/>
              <a:buChar char="•"/>
            </a:pPr>
            <a:r>
              <a:rPr lang="en-US" baseline="0" dirty="0" smtClean="0"/>
              <a:t>We manage risk by gaining safety assurance in our products, using the regulations we have in place.</a:t>
            </a:r>
          </a:p>
          <a:p>
            <a:pPr marL="171419" indent="-171419">
              <a:buFontTx/>
              <a:buChar char="•"/>
            </a:pPr>
            <a:r>
              <a:rPr lang="en-US" baseline="0" dirty="0" smtClean="0"/>
              <a:t>The idea of safety assurance is just that – we  have a reasonable expectation, or confidence, that the new product or operation will be safe.</a:t>
            </a:r>
          </a:p>
          <a:p>
            <a:pPr marL="171419" indent="-171419">
              <a:buFontTx/>
              <a:buChar char="•"/>
            </a:pPr>
            <a:r>
              <a:rPr lang="en-US" baseline="0" dirty="0" smtClean="0"/>
              <a:t>From our experience, safety cannot just rely on luck, but comes from active risk management and risk based decision making for our level of oversight of a product.</a:t>
            </a:r>
            <a:endParaRPr lang="en-US" dirty="0"/>
          </a:p>
        </p:txBody>
      </p:sp>
      <p:sp>
        <p:nvSpPr>
          <p:cNvPr id="41988" name="Slide Number Placeholder 3"/>
          <p:cNvSpPr>
            <a:spLocks noGrp="1"/>
          </p:cNvSpPr>
          <p:nvPr>
            <p:ph type="sldNum" sz="quarter" idx="5"/>
          </p:nvPr>
        </p:nvSpPr>
        <p:spPr>
          <a:noFill/>
        </p:spPr>
        <p:txBody>
          <a:bodyPr/>
          <a:lstStyle>
            <a:lvl1pPr defTabSz="911059" eaLnBrk="0" hangingPunct="0">
              <a:defRPr sz="2400">
                <a:solidFill>
                  <a:schemeClr val="tx1"/>
                </a:solidFill>
                <a:latin typeface="Arial" charset="0"/>
              </a:defRPr>
            </a:lvl1pPr>
            <a:lvl2pPr marL="742815" indent="-285698" defTabSz="911059" eaLnBrk="0" hangingPunct="0">
              <a:defRPr sz="2400">
                <a:solidFill>
                  <a:schemeClr val="tx1"/>
                </a:solidFill>
                <a:latin typeface="Arial" charset="0"/>
              </a:defRPr>
            </a:lvl2pPr>
            <a:lvl3pPr marL="1142792" indent="-228558" defTabSz="911059" eaLnBrk="0" hangingPunct="0">
              <a:defRPr sz="2400">
                <a:solidFill>
                  <a:schemeClr val="tx1"/>
                </a:solidFill>
                <a:latin typeface="Arial" charset="0"/>
              </a:defRPr>
            </a:lvl3pPr>
            <a:lvl4pPr marL="1599909" indent="-228558" defTabSz="911059" eaLnBrk="0" hangingPunct="0">
              <a:defRPr sz="2400">
                <a:solidFill>
                  <a:schemeClr val="tx1"/>
                </a:solidFill>
                <a:latin typeface="Arial" charset="0"/>
              </a:defRPr>
            </a:lvl4pPr>
            <a:lvl5pPr marL="2057027" indent="-228558" defTabSz="911059" eaLnBrk="0" hangingPunct="0">
              <a:defRPr sz="2400">
                <a:solidFill>
                  <a:schemeClr val="tx1"/>
                </a:solidFill>
                <a:latin typeface="Arial" charset="0"/>
              </a:defRPr>
            </a:lvl5pPr>
            <a:lvl6pPr marL="2514144" indent="-228558" defTabSz="911059" eaLnBrk="0" fontAlgn="base" hangingPunct="0">
              <a:spcBef>
                <a:spcPct val="50000"/>
              </a:spcBef>
              <a:spcAft>
                <a:spcPct val="0"/>
              </a:spcAft>
              <a:buChar char="•"/>
              <a:defRPr sz="2400">
                <a:solidFill>
                  <a:schemeClr val="tx1"/>
                </a:solidFill>
                <a:latin typeface="Arial" charset="0"/>
              </a:defRPr>
            </a:lvl6pPr>
            <a:lvl7pPr marL="2971259" indent="-228558" defTabSz="911059" eaLnBrk="0" fontAlgn="base" hangingPunct="0">
              <a:spcBef>
                <a:spcPct val="50000"/>
              </a:spcBef>
              <a:spcAft>
                <a:spcPct val="0"/>
              </a:spcAft>
              <a:buChar char="•"/>
              <a:defRPr sz="2400">
                <a:solidFill>
                  <a:schemeClr val="tx1"/>
                </a:solidFill>
                <a:latin typeface="Arial" charset="0"/>
              </a:defRPr>
            </a:lvl7pPr>
            <a:lvl8pPr marL="3428377" indent="-228558" defTabSz="911059" eaLnBrk="0" fontAlgn="base" hangingPunct="0">
              <a:spcBef>
                <a:spcPct val="50000"/>
              </a:spcBef>
              <a:spcAft>
                <a:spcPct val="0"/>
              </a:spcAft>
              <a:buChar char="•"/>
              <a:defRPr sz="2400">
                <a:solidFill>
                  <a:schemeClr val="tx1"/>
                </a:solidFill>
                <a:latin typeface="Arial" charset="0"/>
              </a:defRPr>
            </a:lvl8pPr>
            <a:lvl9pPr marL="3885494" indent="-228558" defTabSz="911059" eaLnBrk="0" fontAlgn="base" hangingPunct="0">
              <a:spcBef>
                <a:spcPct val="50000"/>
              </a:spcBef>
              <a:spcAft>
                <a:spcPct val="0"/>
              </a:spcAft>
              <a:buChar char="•"/>
              <a:defRPr sz="2400">
                <a:solidFill>
                  <a:schemeClr val="tx1"/>
                </a:solidFill>
                <a:latin typeface="Arial" charset="0"/>
              </a:defRPr>
            </a:lvl9pPr>
          </a:lstStyle>
          <a:p>
            <a:pPr marL="0" marR="0" lvl="0" indent="0" algn="r" defTabSz="911059" rtl="0" eaLnBrk="1" fontAlgn="auto" latinLnBrk="0" hangingPunct="1">
              <a:lnSpc>
                <a:spcPct val="100000"/>
              </a:lnSpc>
              <a:spcBef>
                <a:spcPts val="0"/>
              </a:spcBef>
              <a:spcAft>
                <a:spcPts val="0"/>
              </a:spcAft>
              <a:buClrTx/>
              <a:buSzTx/>
              <a:buFontTx/>
              <a:buNone/>
              <a:tabLst/>
              <a:defRPr/>
            </a:pPr>
            <a:fld id="{39CB26ED-AE6C-4FEC-B01B-ECC9270345B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105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35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6913"/>
            <a:ext cx="4648200" cy="3486150"/>
          </a:xfrm>
          <a:ln/>
        </p:spPr>
      </p:sp>
      <p:sp>
        <p:nvSpPr>
          <p:cNvPr id="41987" name="Notes Placeholder 2"/>
          <p:cNvSpPr>
            <a:spLocks noGrp="1"/>
          </p:cNvSpPr>
          <p:nvPr>
            <p:ph type="body" idx="1"/>
          </p:nvPr>
        </p:nvSpPr>
        <p:spPr>
          <a:noFill/>
        </p:spPr>
        <p:txBody>
          <a:bodyPr/>
          <a:lstStyle/>
          <a:p>
            <a:pPr marL="0" indent="0">
              <a:buFontTx/>
              <a:buNone/>
            </a:pPr>
            <a:r>
              <a:rPr lang="en-US" dirty="0" smtClean="0"/>
              <a:t>The risk controls we have in place</a:t>
            </a:r>
            <a:r>
              <a:rPr lang="en-US" baseline="0" dirty="0" smtClean="0"/>
              <a:t> are a combination of processes to look at the following:</a:t>
            </a:r>
          </a:p>
          <a:p>
            <a:pPr marL="171435" indent="-171435">
              <a:buFontTx/>
              <a:buChar char="•"/>
            </a:pPr>
            <a:r>
              <a:rPr lang="en-US" baseline="0" dirty="0" smtClean="0"/>
              <a:t>Aircraft airworthiness – the condition for safe flight.</a:t>
            </a:r>
          </a:p>
          <a:p>
            <a:pPr marL="171435" indent="-171435">
              <a:buFontTx/>
              <a:buChar char="•"/>
            </a:pPr>
            <a:r>
              <a:rPr lang="en-US" baseline="0" dirty="0" smtClean="0"/>
              <a:t>The design of the aircraft and whether it meets our engineering requirements.</a:t>
            </a:r>
          </a:p>
          <a:p>
            <a:pPr marL="171435" indent="-171435">
              <a:buFontTx/>
              <a:buChar char="•"/>
            </a:pPr>
            <a:r>
              <a:rPr lang="en-US" baseline="0" dirty="0" smtClean="0"/>
              <a:t>The training of the pilot and if they can handle the performance and risk of the aircraft.</a:t>
            </a:r>
          </a:p>
          <a:p>
            <a:pPr marL="171435" indent="-171435">
              <a:buFontTx/>
              <a:buChar char="•"/>
            </a:pPr>
            <a:r>
              <a:rPr lang="en-US" baseline="0" dirty="0" smtClean="0"/>
              <a:t>The maintenance so we repair or replace items before they become a safety issue.</a:t>
            </a:r>
          </a:p>
          <a:p>
            <a:pPr marL="171435" indent="-171435">
              <a:buFontTx/>
              <a:buChar char="•"/>
            </a:pPr>
            <a:r>
              <a:rPr lang="en-US" baseline="0" dirty="0" smtClean="0"/>
              <a:t>The operations, where the limitations on the design are sufficient to allow safe operations.</a:t>
            </a:r>
          </a:p>
          <a:p>
            <a:pPr marL="171435" indent="-171435">
              <a:buFontTx/>
              <a:buChar char="•"/>
            </a:pPr>
            <a:r>
              <a:rPr lang="en-US" baseline="0" dirty="0" smtClean="0"/>
              <a:t>And the airspace, where the level of integration drives equipment, and interaction with air traffic.</a:t>
            </a:r>
            <a:endParaRPr lang="en-US" dirty="0"/>
          </a:p>
        </p:txBody>
      </p:sp>
      <p:sp>
        <p:nvSpPr>
          <p:cNvPr id="41988" name="Slide Number Placeholder 3"/>
          <p:cNvSpPr>
            <a:spLocks noGrp="1"/>
          </p:cNvSpPr>
          <p:nvPr>
            <p:ph type="sldNum" sz="quarter" idx="5"/>
          </p:nvPr>
        </p:nvSpPr>
        <p:spPr>
          <a:noFill/>
        </p:spPr>
        <p:txBody>
          <a:bodyPr/>
          <a:lstStyle>
            <a:lvl1pPr defTabSz="911141" eaLnBrk="0" hangingPunct="0">
              <a:defRPr sz="2400">
                <a:solidFill>
                  <a:schemeClr val="tx1"/>
                </a:solidFill>
                <a:latin typeface="Arial" charset="0"/>
              </a:defRPr>
            </a:lvl1pPr>
            <a:lvl2pPr marL="742882" indent="-285724" defTabSz="911141" eaLnBrk="0" hangingPunct="0">
              <a:defRPr sz="2400">
                <a:solidFill>
                  <a:schemeClr val="tx1"/>
                </a:solidFill>
                <a:latin typeface="Arial" charset="0"/>
              </a:defRPr>
            </a:lvl2pPr>
            <a:lvl3pPr marL="1142894" indent="-228578" defTabSz="911141" eaLnBrk="0" hangingPunct="0">
              <a:defRPr sz="2400">
                <a:solidFill>
                  <a:schemeClr val="tx1"/>
                </a:solidFill>
                <a:latin typeface="Arial" charset="0"/>
              </a:defRPr>
            </a:lvl3pPr>
            <a:lvl4pPr marL="1600052" indent="-228578" defTabSz="911141" eaLnBrk="0" hangingPunct="0">
              <a:defRPr sz="2400">
                <a:solidFill>
                  <a:schemeClr val="tx1"/>
                </a:solidFill>
                <a:latin typeface="Arial" charset="0"/>
              </a:defRPr>
            </a:lvl4pPr>
            <a:lvl5pPr marL="2057210" indent="-228578" defTabSz="911141" eaLnBrk="0" hangingPunct="0">
              <a:defRPr sz="2400">
                <a:solidFill>
                  <a:schemeClr val="tx1"/>
                </a:solidFill>
                <a:latin typeface="Arial" charset="0"/>
              </a:defRPr>
            </a:lvl5pPr>
            <a:lvl6pPr marL="2514368" indent="-228578" defTabSz="911141" eaLnBrk="0" fontAlgn="base" hangingPunct="0">
              <a:spcBef>
                <a:spcPct val="50000"/>
              </a:spcBef>
              <a:spcAft>
                <a:spcPct val="0"/>
              </a:spcAft>
              <a:buChar char="•"/>
              <a:defRPr sz="2400">
                <a:solidFill>
                  <a:schemeClr val="tx1"/>
                </a:solidFill>
                <a:latin typeface="Arial" charset="0"/>
              </a:defRPr>
            </a:lvl6pPr>
            <a:lvl7pPr marL="2971524" indent="-228578" defTabSz="911141" eaLnBrk="0" fontAlgn="base" hangingPunct="0">
              <a:spcBef>
                <a:spcPct val="50000"/>
              </a:spcBef>
              <a:spcAft>
                <a:spcPct val="0"/>
              </a:spcAft>
              <a:buChar char="•"/>
              <a:defRPr sz="2400">
                <a:solidFill>
                  <a:schemeClr val="tx1"/>
                </a:solidFill>
                <a:latin typeface="Arial" charset="0"/>
              </a:defRPr>
            </a:lvl7pPr>
            <a:lvl8pPr marL="3428682" indent="-228578" defTabSz="911141" eaLnBrk="0" fontAlgn="base" hangingPunct="0">
              <a:spcBef>
                <a:spcPct val="50000"/>
              </a:spcBef>
              <a:spcAft>
                <a:spcPct val="0"/>
              </a:spcAft>
              <a:buChar char="•"/>
              <a:defRPr sz="2400">
                <a:solidFill>
                  <a:schemeClr val="tx1"/>
                </a:solidFill>
                <a:latin typeface="Arial" charset="0"/>
              </a:defRPr>
            </a:lvl8pPr>
            <a:lvl9pPr marL="3885840" indent="-228578" defTabSz="911141" eaLnBrk="0" fontAlgn="base" hangingPunct="0">
              <a:spcBef>
                <a:spcPct val="50000"/>
              </a:spcBef>
              <a:spcAft>
                <a:spcPct val="0"/>
              </a:spcAft>
              <a:buChar char="•"/>
              <a:defRPr sz="2400">
                <a:solidFill>
                  <a:schemeClr val="tx1"/>
                </a:solidFill>
                <a:latin typeface="Arial" charset="0"/>
              </a:defRPr>
            </a:lvl9pPr>
          </a:lstStyle>
          <a:p>
            <a:pPr marL="0" marR="0" lvl="0" indent="0" algn="r" defTabSz="911141" rtl="0" eaLnBrk="1" fontAlgn="auto" latinLnBrk="0" hangingPunct="1">
              <a:lnSpc>
                <a:spcPct val="100000"/>
              </a:lnSpc>
              <a:spcBef>
                <a:spcPts val="0"/>
              </a:spcBef>
              <a:spcAft>
                <a:spcPts val="0"/>
              </a:spcAft>
              <a:buClrTx/>
              <a:buSzTx/>
              <a:buFontTx/>
              <a:buNone/>
              <a:tabLst/>
              <a:defRPr/>
            </a:pPr>
            <a:fld id="{39CB26ED-AE6C-4FEC-B01B-ECC9270345B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11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8096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81100" y="696913"/>
            <a:ext cx="4648200" cy="3486150"/>
          </a:xfrm>
          <a:ln/>
        </p:spPr>
      </p:sp>
      <p:sp>
        <p:nvSpPr>
          <p:cNvPr id="98307" name="Notes Placeholder 2"/>
          <p:cNvSpPr>
            <a:spLocks noGrp="1"/>
          </p:cNvSpPr>
          <p:nvPr>
            <p:ph type="body" idx="1"/>
          </p:nvPr>
        </p:nvSpPr>
        <p:spPr>
          <a:noFill/>
        </p:spPr>
        <p:txBody>
          <a:bodyPr/>
          <a:lstStyle/>
          <a:p>
            <a:r>
              <a:rPr lang="en-US" altLang="en-US" dirty="0" smtClean="0"/>
              <a:t>So everything we do should be in the context of risk based decision making, applying the right level of rigor for the type of aircraft and operation.</a:t>
            </a:r>
          </a:p>
          <a:p>
            <a:pPr marL="171450" indent="-171450">
              <a:buFont typeface="Arial" panose="020B0604020202020204" pitchFamily="34" charset="0"/>
              <a:buChar char="•"/>
            </a:pPr>
            <a:r>
              <a:rPr lang="en-US" altLang="en-US" dirty="0" smtClean="0"/>
              <a:t>The green and yellow bars represent the level of FAA work that is done to make</a:t>
            </a:r>
            <a:r>
              <a:rPr lang="en-US" altLang="en-US" baseline="0" dirty="0" smtClean="0"/>
              <a:t> sure a product is safe.</a:t>
            </a:r>
          </a:p>
          <a:p>
            <a:pPr marL="171450" indent="-171450">
              <a:buFont typeface="Arial" panose="020B0604020202020204" pitchFamily="34" charset="0"/>
              <a:buChar char="•"/>
            </a:pPr>
            <a:r>
              <a:rPr lang="en-US" altLang="en-US" baseline="0" dirty="0" smtClean="0"/>
              <a:t>We apply a high level of oversight and certification to large manned aircraft.</a:t>
            </a:r>
          </a:p>
          <a:p>
            <a:pPr marL="171450" indent="-171450">
              <a:buFont typeface="Arial" panose="020B0604020202020204" pitchFamily="34" charset="0"/>
              <a:buChar char="•"/>
            </a:pPr>
            <a:r>
              <a:rPr lang="en-US" altLang="en-US" baseline="0" dirty="0" smtClean="0"/>
              <a:t>Society does not expect the same safety level to be applied to all aircraft, since certification can be expensive and cause products to be expensive if we apply a high level of certification to a low risk product.</a:t>
            </a:r>
          </a:p>
          <a:p>
            <a:pPr marL="171450" indent="-171450">
              <a:buFont typeface="Arial" panose="020B0604020202020204" pitchFamily="34" charset="0"/>
              <a:buChar char="•"/>
            </a:pPr>
            <a:r>
              <a:rPr lang="en-US" altLang="en-US" baseline="0" dirty="0" smtClean="0"/>
              <a:t>The chart shows how we add FAA oversight as we go from small aircraft to larger manned aircraft with passengers.</a:t>
            </a:r>
            <a:endParaRPr lang="en-US" altLang="en-US" dirty="0" smtClean="0"/>
          </a:p>
        </p:txBody>
      </p:sp>
      <p:sp>
        <p:nvSpPr>
          <p:cNvPr id="98308" name="Slide Number Placeholder 3"/>
          <p:cNvSpPr>
            <a:spLocks noGrp="1"/>
          </p:cNvSpPr>
          <p:nvPr>
            <p:ph type="sldNum" sz="quarter" idx="5"/>
          </p:nvPr>
        </p:nvSpPr>
        <p:spPr>
          <a:noFill/>
        </p:spPr>
        <p:txBody>
          <a:bodyPr/>
          <a:lstStyle>
            <a:lvl1pPr eaLnBrk="0" hangingPunct="0">
              <a:spcBef>
                <a:spcPct val="30000"/>
              </a:spcBef>
              <a:defRPr sz="1100">
                <a:solidFill>
                  <a:schemeClr val="tx1"/>
                </a:solidFill>
                <a:latin typeface="Times New Roman" pitchFamily="18" charset="0"/>
              </a:defRPr>
            </a:lvl1pPr>
            <a:lvl2pPr marL="748814" indent="-288006" eaLnBrk="0" hangingPunct="0">
              <a:spcBef>
                <a:spcPct val="30000"/>
              </a:spcBef>
              <a:defRPr sz="1100">
                <a:solidFill>
                  <a:schemeClr val="tx1"/>
                </a:solidFill>
                <a:latin typeface="Times New Roman" pitchFamily="18" charset="0"/>
              </a:defRPr>
            </a:lvl2pPr>
            <a:lvl3pPr marL="1153540" indent="-230404" eaLnBrk="0" hangingPunct="0">
              <a:spcBef>
                <a:spcPct val="30000"/>
              </a:spcBef>
              <a:defRPr sz="1100">
                <a:solidFill>
                  <a:schemeClr val="tx1"/>
                </a:solidFill>
                <a:latin typeface="Times New Roman" pitchFamily="18" charset="0"/>
              </a:defRPr>
            </a:lvl3pPr>
            <a:lvl4pPr marL="1614349" indent="-230404" eaLnBrk="0" hangingPunct="0">
              <a:spcBef>
                <a:spcPct val="30000"/>
              </a:spcBef>
              <a:defRPr sz="1100">
                <a:solidFill>
                  <a:schemeClr val="tx1"/>
                </a:solidFill>
                <a:latin typeface="Times New Roman" pitchFamily="18" charset="0"/>
              </a:defRPr>
            </a:lvl4pPr>
            <a:lvl5pPr marL="2076673" indent="-230404" eaLnBrk="0" hangingPunct="0">
              <a:spcBef>
                <a:spcPct val="30000"/>
              </a:spcBef>
              <a:defRPr sz="1100">
                <a:solidFill>
                  <a:schemeClr val="tx1"/>
                </a:solidFill>
                <a:latin typeface="Times New Roman" pitchFamily="18" charset="0"/>
              </a:defRPr>
            </a:lvl5pPr>
            <a:lvl6pPr marL="2513229" indent="-230404" eaLnBrk="0" fontAlgn="base" hangingPunct="0">
              <a:spcBef>
                <a:spcPct val="30000"/>
              </a:spcBef>
              <a:spcAft>
                <a:spcPct val="0"/>
              </a:spcAft>
              <a:defRPr sz="1100">
                <a:solidFill>
                  <a:schemeClr val="tx1"/>
                </a:solidFill>
                <a:latin typeface="Times New Roman" pitchFamily="18" charset="0"/>
              </a:defRPr>
            </a:lvl6pPr>
            <a:lvl7pPr marL="2949786" indent="-230404" eaLnBrk="0" fontAlgn="base" hangingPunct="0">
              <a:spcBef>
                <a:spcPct val="30000"/>
              </a:spcBef>
              <a:spcAft>
                <a:spcPct val="0"/>
              </a:spcAft>
              <a:defRPr sz="1100">
                <a:solidFill>
                  <a:schemeClr val="tx1"/>
                </a:solidFill>
                <a:latin typeface="Times New Roman" pitchFamily="18" charset="0"/>
              </a:defRPr>
            </a:lvl7pPr>
            <a:lvl8pPr marL="3386342" indent="-230404" eaLnBrk="0" fontAlgn="base" hangingPunct="0">
              <a:spcBef>
                <a:spcPct val="30000"/>
              </a:spcBef>
              <a:spcAft>
                <a:spcPct val="0"/>
              </a:spcAft>
              <a:defRPr sz="1100">
                <a:solidFill>
                  <a:schemeClr val="tx1"/>
                </a:solidFill>
                <a:latin typeface="Times New Roman" pitchFamily="18" charset="0"/>
              </a:defRPr>
            </a:lvl8pPr>
            <a:lvl9pPr marL="3822898" indent="-230404"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79DD0B66-8701-4A5A-BCB5-FD3181D013DD}" type="slidenum">
              <a:rPr lang="en-US" altLang="en-US" sz="1200">
                <a:solidFill>
                  <a:prstClr val="black"/>
                </a:solidFill>
              </a:rPr>
              <a:pPr eaLnBrk="1" hangingPunct="1">
                <a:spcBef>
                  <a:spcPct val="0"/>
                </a:spcBef>
              </a:pPr>
              <a:t>9</a:t>
            </a:fld>
            <a:endParaRPr lang="en-US" altLang="en-US" sz="1200">
              <a:solidFill>
                <a:prstClr val="black"/>
              </a:solidFill>
            </a:endParaRPr>
          </a:p>
        </p:txBody>
      </p:sp>
    </p:spTree>
    <p:extLst>
      <p:ext uri="{BB962C8B-B14F-4D97-AF65-F5344CB8AC3E}">
        <p14:creationId xmlns:p14="http://schemas.microsoft.com/office/powerpoint/2010/main" val="104925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69319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91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dirty="0" smtClean="0"/>
              <a:t>Select to edit master subtitle</a:t>
            </a:r>
          </a:p>
        </p:txBody>
      </p:sp>
      <p:pic>
        <p:nvPicPr>
          <p:cNvPr id="1024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4082" b="4255"/>
          <a:stretch/>
        </p:blipFill>
        <p:spPr bwMode="auto">
          <a:xfrm>
            <a:off x="5257800" y="0"/>
            <a:ext cx="43523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51"/>
          <p:cNvSpPr txBox="1">
            <a:spLocks noChangeArrowheads="1"/>
          </p:cNvSpPr>
          <p:nvPr userDrawn="1"/>
        </p:nvSpPr>
        <p:spPr bwMode="auto">
          <a:xfrm>
            <a:off x="228600" y="4343400"/>
            <a:ext cx="524889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to:</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Russian Federal Air Transport Agency (FATA)</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by:</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Wes Ryan and Jarrett Larrow</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Aircraft Certification Service,</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Flight Standards Service</a:t>
            </a:r>
          </a:p>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Federal Aviation Administration (FAA)</a:t>
            </a:r>
          </a:p>
          <a:p>
            <a:pPr marL="1371600" marR="0" lvl="0" indent="-137160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Date: 	</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November 15, 2017</a:t>
            </a:r>
          </a:p>
        </p:txBody>
      </p:sp>
    </p:spTree>
    <p:extLst>
      <p:ext uri="{BB962C8B-B14F-4D97-AF65-F5344CB8AC3E}">
        <p14:creationId xmlns:p14="http://schemas.microsoft.com/office/powerpoint/2010/main" val="11259944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956223"/>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66651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439011"/>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826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338905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32527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337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242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2852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9566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50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pic>
        <p:nvPicPr>
          <p:cNvPr id="1024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4082" b="4255"/>
          <a:stretch/>
        </p:blipFill>
        <p:spPr bwMode="auto">
          <a:xfrm>
            <a:off x="5257800" y="0"/>
            <a:ext cx="43523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051"/>
          <p:cNvSpPr txBox="1">
            <a:spLocks noChangeArrowheads="1"/>
          </p:cNvSpPr>
          <p:nvPr userDrawn="1"/>
        </p:nvSpPr>
        <p:spPr bwMode="auto">
          <a:xfrm>
            <a:off x="200676" y="4419600"/>
            <a:ext cx="524889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to:</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Russian Federal Air Transport Agency (FATA)</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Presented by:</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Tricia Stacey</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Director. UAS International Division</a:t>
            </a:r>
          </a:p>
          <a:p>
            <a:pPr marL="0" marR="0" lvl="0" indent="0" algn="l" defTabSz="914400" rtl="0" eaLnBrk="1" fontAlgn="auto" latinLnBrk="0" hangingPunct="1">
              <a:lnSpc>
                <a:spcPct val="100000"/>
              </a:lnSpc>
              <a:spcBef>
                <a:spcPts val="0"/>
              </a:spcBef>
              <a:spcAft>
                <a:spcPts val="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UAS Integration Office</a:t>
            </a:r>
          </a:p>
          <a:p>
            <a:pPr marL="0" marR="0" lvl="0" indent="0" algn="l" defTabSz="914400" rtl="0" eaLnBrk="1" fontAlgn="auto" latinLnBrk="0" hangingPunct="1">
              <a:lnSpc>
                <a:spcPct val="100000"/>
              </a:lnSpc>
              <a:spcBef>
                <a:spcPts val="0"/>
              </a:spcBef>
              <a:spcAft>
                <a:spcPts val="1200"/>
              </a:spcAft>
              <a:buClrTx/>
              <a:buSzTx/>
              <a:buFontTx/>
              <a:buNone/>
              <a:tabLst>
                <a:tab pos="1371600" algn="l"/>
              </a:tabLst>
              <a:defRPr/>
            </a:pP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	Federal Aviation Administration (FAA)</a:t>
            </a:r>
          </a:p>
          <a:p>
            <a:pPr marL="1371600" marR="0" lvl="0" indent="-137160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Date: 	</a:t>
            </a:r>
            <a:r>
              <a:rPr kumimoji="0" lang="en-US" sz="1600" b="0" i="0" u="none" strike="noStrike" kern="1200" cap="none" spc="0" normalizeH="0" baseline="0" noProof="0" dirty="0" smtClean="0">
                <a:ln>
                  <a:noFill/>
                </a:ln>
                <a:solidFill>
                  <a:srgbClr val="1D2F68"/>
                </a:solidFill>
                <a:effectLst/>
                <a:uLnTx/>
                <a:uFillTx/>
                <a:latin typeface="Calibri" panose="020F0502020204030204" pitchFamily="34" charset="0"/>
                <a:ea typeface="+mn-ea"/>
                <a:cs typeface="Calibri" panose="020F0502020204030204" pitchFamily="34" charset="0"/>
              </a:rPr>
              <a:t>November 15, 2017</a:t>
            </a:r>
          </a:p>
        </p:txBody>
      </p:sp>
    </p:spTree>
    <p:extLst>
      <p:ext uri="{BB962C8B-B14F-4D97-AF65-F5344CB8AC3E}">
        <p14:creationId xmlns:p14="http://schemas.microsoft.com/office/powerpoint/2010/main" val="32204938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94329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04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54180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4150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282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660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141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a:latin typeface="Times New Roman" pitchFamily="18" charset="0"/>
                <a:cs typeface="+mn-cs"/>
              </a:defRPr>
            </a:lvl1pPr>
          </a:lstStyle>
          <a:p>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a:latin typeface="Times New Roman" pitchFamily="18" charset="0"/>
                <a:cs typeface="+mn-cs"/>
              </a:defRPr>
            </a:lvl1pPr>
          </a:lstStyle>
          <a:p>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a:solidFill>
                  <a:schemeClr val="bg1"/>
                </a:solidFill>
                <a:latin typeface="Times New Roman" pitchFamily="18" charset="0"/>
                <a:cs typeface="+mn-cs"/>
              </a:defRPr>
            </a:lvl1pPr>
          </a:lstStyle>
          <a:p>
            <a:fld id="{CDF58BD2-86B7-47B6-AFD4-34AA5C6F893B}" type="slidenum">
              <a:rPr lang="en-US" smtClean="0"/>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nvGrpSpPr>
          <p:cNvPr id="1032" name="Group 25"/>
          <p:cNvGrpSpPr>
            <a:grpSpLocks/>
          </p:cNvGrpSpPr>
          <p:nvPr/>
        </p:nvGrpSpPr>
        <p:grpSpPr bwMode="auto">
          <a:xfrm>
            <a:off x="5708650" y="6124575"/>
            <a:ext cx="1895475" cy="661988"/>
            <a:chOff x="3596" y="3858"/>
            <a:chExt cx="1194" cy="417"/>
          </a:xfrm>
        </p:grpSpPr>
        <p:pic>
          <p:nvPicPr>
            <p:cNvPr id="1036"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0" y="3895"/>
              <a:ext cx="770"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1200" b="1" dirty="0">
                  <a:solidFill>
                    <a:schemeClr val="bg1"/>
                  </a:solidFill>
                  <a:latin typeface="Calibri" panose="020F0502020204030204" pitchFamily="34" charset="0"/>
                  <a:cs typeface="Calibri" panose="020F0502020204030204" pitchFamily="34" charset="0"/>
                </a:rPr>
                <a:t>Federal Aviation</a:t>
              </a:r>
            </a:p>
            <a:p>
              <a:pPr>
                <a:lnSpc>
                  <a:spcPct val="85000"/>
                </a:lnSpc>
              </a:pPr>
              <a:r>
                <a:rPr lang="en-US" sz="1200" b="1" dirty="0">
                  <a:solidFill>
                    <a:schemeClr val="bg1"/>
                  </a:solidFill>
                  <a:latin typeface="Calibri" panose="020F0502020204030204" pitchFamily="34" charset="0"/>
                  <a:cs typeface="Calibri" panose="020F0502020204030204" pitchFamily="34" charset="0"/>
                </a:rPr>
                <a:t>Administration</a:t>
              </a:r>
            </a:p>
          </p:txBody>
        </p:sp>
      </p:grpSp>
      <p:sp>
        <p:nvSpPr>
          <p:cNvPr id="1033" name="Text Box 29"/>
          <p:cNvSpPr txBox="1">
            <a:spLocks noChangeArrowheads="1"/>
          </p:cNvSpPr>
          <p:nvPr/>
        </p:nvSpPr>
        <p:spPr bwMode="auto">
          <a:xfrm>
            <a:off x="396875" y="6200001"/>
            <a:ext cx="513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baseline="0" dirty="0" smtClean="0">
                <a:solidFill>
                  <a:srgbClr val="C0C0C0"/>
                </a:solidFill>
                <a:latin typeface="Calibri" panose="020F0502020204030204" pitchFamily="34" charset="0"/>
                <a:cs typeface="Calibri" panose="020F0502020204030204" pitchFamily="34" charset="0"/>
              </a:rPr>
              <a:t>Building Blocks to UAS Integration–Airworthiness &amp; Operational Integration</a:t>
            </a:r>
            <a:endParaRPr lang="en-US" sz="1200" dirty="0">
              <a:solidFill>
                <a:srgbClr val="C0C0C0"/>
              </a:solidFill>
              <a:latin typeface="Calibri" panose="020F0502020204030204" pitchFamily="34" charset="0"/>
              <a:cs typeface="Calibri" panose="020F0502020204030204" pitchFamily="34" charset="0"/>
            </a:endParaRPr>
          </a:p>
        </p:txBody>
      </p:sp>
      <p:sp>
        <p:nvSpPr>
          <p:cNvPr id="1035" name="Text Box 33"/>
          <p:cNvSpPr txBox="1">
            <a:spLocks noChangeArrowheads="1"/>
          </p:cNvSpPr>
          <p:nvPr/>
        </p:nvSpPr>
        <p:spPr bwMode="auto">
          <a:xfrm rot="10800000" flipV="1">
            <a:off x="8170863" y="6324600"/>
            <a:ext cx="942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fld id="{BE57A294-C475-4EB4-80AD-4A3D3BD0194F}" type="slidenum">
              <a:rPr lang="en-US" sz="1200" b="1">
                <a:solidFill>
                  <a:srgbClr val="C0C0C0"/>
                </a:solidFill>
              </a:rPr>
              <a:pPr algn="ctr"/>
              <a:t>‹#›</a:t>
            </a:fld>
            <a:endParaRPr lang="en-US" sz="1200" dirty="0">
              <a:solidFill>
                <a:srgbClr val="C0C0C0"/>
              </a:solidFill>
            </a:endParaRPr>
          </a:p>
        </p:txBody>
      </p:sp>
      <p:sp>
        <p:nvSpPr>
          <p:cNvPr id="2" name="TextBox 1"/>
          <p:cNvSpPr txBox="1"/>
          <p:nvPr/>
        </p:nvSpPr>
        <p:spPr>
          <a:xfrm>
            <a:off x="6381750" y="6501382"/>
            <a:ext cx="2308225" cy="53860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C0C0C0"/>
                </a:solidFill>
                <a:latin typeface="Calibri" panose="020F0502020204030204" pitchFamily="34" charset="0"/>
                <a:cs typeface="Calibri" panose="020F0502020204030204" pitchFamily="34" charset="0"/>
              </a:rPr>
              <a:t>www.faa.gov/uas</a:t>
            </a:r>
          </a:p>
          <a:p>
            <a:endParaRPr lang="en-US" dirty="0"/>
          </a:p>
        </p:txBody>
      </p:sp>
      <p:sp>
        <p:nvSpPr>
          <p:cNvPr id="15" name="Text Box 29"/>
          <p:cNvSpPr txBox="1">
            <a:spLocks noChangeArrowheads="1"/>
          </p:cNvSpPr>
          <p:nvPr/>
        </p:nvSpPr>
        <p:spPr bwMode="auto">
          <a:xfrm>
            <a:off x="396875" y="6400800"/>
            <a:ext cx="4784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100" b="1" baseline="0" dirty="0" smtClean="0">
                <a:solidFill>
                  <a:srgbClr val="C0C0C0"/>
                </a:solidFill>
                <a:latin typeface="Calibri" panose="020F0502020204030204" pitchFamily="34" charset="0"/>
                <a:cs typeface="Calibri" panose="020F0502020204030204" pitchFamily="34" charset="0"/>
              </a:rPr>
              <a:t>November 15, 2017</a:t>
            </a:r>
            <a:endParaRPr lang="en-US" sz="1100" dirty="0">
              <a:solidFill>
                <a:srgbClr val="C0C0C0"/>
              </a:solidFill>
              <a:latin typeface="Calibri" panose="020F0502020204030204" pitchFamily="34" charset="0"/>
              <a:cs typeface="Calibri" panose="020F0502020204030204" pitchFamily="34" charset="0"/>
            </a:endParaRPr>
          </a:p>
        </p:txBody>
      </p:sp>
      <p:pic>
        <p:nvPicPr>
          <p:cNvPr id="16" name="Picture 5" descr="C:\Documents and Settings\Charles\Application Data\Microsoft\Media Catalog\FAAST_PPT_BtmGrphc.bmp"/>
          <p:cNvPicPr>
            <a:picLocks noChangeArrowheads="1"/>
          </p:cNvPicPr>
          <p:nvPr/>
        </p:nvPicPr>
        <p:blipFill rotWithShape="1">
          <a:blip r:embed="rId14">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4">
            <a:extLst>
              <a:ext uri="{28A0092B-C50C-407E-A947-70E740481C1C}">
                <a14:useLocalDpi xmlns:a14="http://schemas.microsoft.com/office/drawing/2010/main" val="0"/>
              </a:ext>
            </a:extLst>
          </a:blip>
          <a:srcRect r="9825"/>
          <a:stretch/>
        </p:blipFill>
        <p:spPr bwMode="auto">
          <a:xfrm>
            <a:off x="0"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01" r:id="rId11"/>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1D2F68"/>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a:latin typeface="Times New Roman" pitchFamily="18" charset="0"/>
                <a:cs typeface="+mn-cs"/>
              </a:defRPr>
            </a:lvl1pPr>
          </a:lstStyle>
          <a:p>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a:latin typeface="Times New Roman" pitchFamily="18" charset="0"/>
                <a:cs typeface="+mn-cs"/>
              </a:defRPr>
            </a:lvl1pPr>
          </a:lstStyle>
          <a:p>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a:solidFill>
                  <a:schemeClr val="bg1"/>
                </a:solidFill>
                <a:latin typeface="Times New Roman" pitchFamily="18" charset="0"/>
                <a:cs typeface="+mn-cs"/>
              </a:defRPr>
            </a:lvl1pPr>
          </a:lstStyle>
          <a:p>
            <a:fld id="{CDF58BD2-86B7-47B6-AFD4-34AA5C6F893B}" type="slidenum">
              <a:rPr lang="en-US" smtClean="0"/>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nvGrpSpPr>
          <p:cNvPr id="1032" name="Group 25"/>
          <p:cNvGrpSpPr>
            <a:grpSpLocks/>
          </p:cNvGrpSpPr>
          <p:nvPr/>
        </p:nvGrpSpPr>
        <p:grpSpPr bwMode="auto">
          <a:xfrm>
            <a:off x="5708650" y="6124575"/>
            <a:ext cx="1895475" cy="661988"/>
            <a:chOff x="3596" y="3858"/>
            <a:chExt cx="1194" cy="417"/>
          </a:xfrm>
        </p:grpSpPr>
        <p:pic>
          <p:nvPicPr>
            <p:cNvPr id="1036"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0" y="3895"/>
              <a:ext cx="770"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1200" b="1" dirty="0">
                  <a:solidFill>
                    <a:schemeClr val="bg1"/>
                  </a:solidFill>
                  <a:latin typeface="Calibri" panose="020F0502020204030204" pitchFamily="34" charset="0"/>
                  <a:cs typeface="Calibri" panose="020F0502020204030204" pitchFamily="34" charset="0"/>
                </a:rPr>
                <a:t>Federal Aviation</a:t>
              </a:r>
            </a:p>
            <a:p>
              <a:pPr>
                <a:lnSpc>
                  <a:spcPct val="85000"/>
                </a:lnSpc>
              </a:pPr>
              <a:r>
                <a:rPr lang="en-US" sz="1200" b="1" dirty="0">
                  <a:solidFill>
                    <a:schemeClr val="bg1"/>
                  </a:solidFill>
                  <a:latin typeface="Calibri" panose="020F0502020204030204" pitchFamily="34" charset="0"/>
                  <a:cs typeface="Calibri" panose="020F0502020204030204" pitchFamily="34" charset="0"/>
                </a:rPr>
                <a:t>Administration</a:t>
              </a:r>
            </a:p>
          </p:txBody>
        </p:sp>
      </p:grpSp>
      <p:sp>
        <p:nvSpPr>
          <p:cNvPr id="1033" name="Text Box 29"/>
          <p:cNvSpPr txBox="1">
            <a:spLocks noChangeArrowheads="1"/>
          </p:cNvSpPr>
          <p:nvPr/>
        </p:nvSpPr>
        <p:spPr bwMode="auto">
          <a:xfrm>
            <a:off x="396875" y="6200001"/>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baseline="0" dirty="0" smtClean="0">
                <a:solidFill>
                  <a:srgbClr val="C0C0C0"/>
                </a:solidFill>
                <a:latin typeface="Calibri" panose="020F0502020204030204" pitchFamily="34" charset="0"/>
                <a:cs typeface="Calibri" panose="020F0502020204030204" pitchFamily="34" charset="0"/>
              </a:rPr>
              <a:t>UAS Certification/Airworthiness</a:t>
            </a:r>
            <a:endParaRPr lang="en-US" sz="1200" dirty="0">
              <a:solidFill>
                <a:srgbClr val="C0C0C0"/>
              </a:solidFill>
              <a:latin typeface="Calibri" panose="020F0502020204030204" pitchFamily="34" charset="0"/>
              <a:cs typeface="Calibri" panose="020F0502020204030204" pitchFamily="34" charset="0"/>
            </a:endParaRPr>
          </a:p>
        </p:txBody>
      </p:sp>
      <p:sp>
        <p:nvSpPr>
          <p:cNvPr id="1035" name="Text Box 33"/>
          <p:cNvSpPr txBox="1">
            <a:spLocks noChangeArrowheads="1"/>
          </p:cNvSpPr>
          <p:nvPr/>
        </p:nvSpPr>
        <p:spPr bwMode="auto">
          <a:xfrm rot="10800000" flipV="1">
            <a:off x="8170863" y="6324600"/>
            <a:ext cx="942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fld id="{BE57A294-C475-4EB4-80AD-4A3D3BD0194F}" type="slidenum">
              <a:rPr lang="en-US" sz="1200" b="1">
                <a:solidFill>
                  <a:srgbClr val="C0C0C0"/>
                </a:solidFill>
              </a:rPr>
              <a:pPr algn="ctr"/>
              <a:t>‹#›</a:t>
            </a:fld>
            <a:endParaRPr lang="en-US" sz="1200" dirty="0">
              <a:solidFill>
                <a:srgbClr val="C0C0C0"/>
              </a:solidFill>
            </a:endParaRPr>
          </a:p>
        </p:txBody>
      </p:sp>
      <p:sp>
        <p:nvSpPr>
          <p:cNvPr id="2" name="TextBox 1"/>
          <p:cNvSpPr txBox="1"/>
          <p:nvPr/>
        </p:nvSpPr>
        <p:spPr>
          <a:xfrm>
            <a:off x="6381750" y="6501382"/>
            <a:ext cx="2308225" cy="53860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C0C0C0"/>
                </a:solidFill>
                <a:latin typeface="Calibri" panose="020F0502020204030204" pitchFamily="34" charset="0"/>
                <a:cs typeface="Calibri" panose="020F0502020204030204" pitchFamily="34" charset="0"/>
              </a:rPr>
              <a:t>www.faa.gov/uas</a:t>
            </a:r>
          </a:p>
          <a:p>
            <a:endParaRPr lang="en-US" dirty="0"/>
          </a:p>
        </p:txBody>
      </p:sp>
      <p:sp>
        <p:nvSpPr>
          <p:cNvPr id="15" name="Text Box 29"/>
          <p:cNvSpPr txBox="1">
            <a:spLocks noChangeArrowheads="1"/>
          </p:cNvSpPr>
          <p:nvPr/>
        </p:nvSpPr>
        <p:spPr bwMode="auto">
          <a:xfrm>
            <a:off x="396875" y="6400800"/>
            <a:ext cx="4784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100" b="1" baseline="0" dirty="0" smtClean="0">
                <a:solidFill>
                  <a:srgbClr val="C0C0C0"/>
                </a:solidFill>
                <a:latin typeface="Calibri" panose="020F0502020204030204" pitchFamily="34" charset="0"/>
                <a:cs typeface="Calibri" panose="020F0502020204030204" pitchFamily="34" charset="0"/>
              </a:rPr>
              <a:t>November 15, 2017</a:t>
            </a:r>
            <a:endParaRPr lang="en-US" sz="1100" dirty="0">
              <a:solidFill>
                <a:srgbClr val="C0C0C0"/>
              </a:solidFill>
              <a:latin typeface="Calibri" panose="020F0502020204030204" pitchFamily="34" charset="0"/>
              <a:cs typeface="Calibri" panose="020F0502020204030204" pitchFamily="34" charset="0"/>
            </a:endParaRPr>
          </a:p>
        </p:txBody>
      </p:sp>
      <p:pic>
        <p:nvPicPr>
          <p:cNvPr id="16" name="Picture 5" descr="C:\Documents and Settings\Charles\Application Data\Microsoft\Media Catalog\FAAST_PPT_BtmGrphc.bmp"/>
          <p:cNvPicPr>
            <a:picLocks noChangeArrowheads="1"/>
          </p:cNvPicPr>
          <p:nvPr/>
        </p:nvPicPr>
        <p:blipFill rotWithShape="1">
          <a:blip r:embed="rId14">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4">
            <a:extLst>
              <a:ext uri="{28A0092B-C50C-407E-A947-70E740481C1C}">
                <a14:useLocalDpi xmlns:a14="http://schemas.microsoft.com/office/drawing/2010/main" val="0"/>
              </a:ext>
            </a:extLst>
          </a:blip>
          <a:srcRect r="9825"/>
          <a:stretch/>
        </p:blipFill>
        <p:spPr bwMode="auto">
          <a:xfrm>
            <a:off x="0"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235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1D2F68"/>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iacra.faa.gov/" TargetMode="External"/><Relationship Id="rId2" Type="http://schemas.openxmlformats.org/officeDocument/2006/relationships/hyperlink" Target="http://www.faa.gov/uas" TargetMode="External"/><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36.xml.rels><?xml version="1.0" encoding="UTF-8" standalone="yes"?>
<Relationships xmlns="http://schemas.openxmlformats.org/package/2006/relationships"><Relationship Id="rId3" Type="http://schemas.openxmlformats.org/officeDocument/2006/relationships/hyperlink" Target="http://iacra.faa.gov/" TargetMode="External"/><Relationship Id="rId2" Type="http://schemas.openxmlformats.org/officeDocument/2006/relationships/hyperlink" Target="http://www.faa.gov/uas" TargetMode="External"/><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upload.wikimedia.org/wikipedia/commons/c/c0/Beechcraft_1900d_d-cbig_fairford_arp.jpg" TargetMode="External"/><Relationship Id="rId13" Type="http://schemas.openxmlformats.org/officeDocument/2006/relationships/image" Target="../media/image18.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5181600" cy="3124200"/>
          </a:xfrm>
        </p:spPr>
        <p:txBody>
          <a:bodyPr/>
          <a:lstStyle/>
          <a:p>
            <a:r>
              <a:rPr lang="en-US" sz="4000" dirty="0" smtClean="0"/>
              <a:t>FAA Building Blocks Leading to UAS Integration</a:t>
            </a:r>
            <a:r>
              <a:rPr lang="en-US" sz="3800" dirty="0" smtClean="0">
                <a:latin typeface="Calibri" panose="020F0502020204030204" pitchFamily="34" charset="0"/>
                <a:cs typeface="Calibri" panose="020F0502020204030204" pitchFamily="34" charset="0"/>
              </a:rPr>
              <a:t/>
            </a:r>
            <a:br>
              <a:rPr lang="en-US" sz="3800" dirty="0" smtClean="0">
                <a:latin typeface="Calibri" panose="020F0502020204030204" pitchFamily="34" charset="0"/>
                <a:cs typeface="Calibri" panose="020F0502020204030204" pitchFamily="34" charset="0"/>
              </a:rPr>
            </a:br>
            <a:r>
              <a:rPr lang="en-US" sz="3500" dirty="0" smtClean="0">
                <a:latin typeface="Calibri" panose="020F0502020204030204" pitchFamily="34" charset="0"/>
                <a:cs typeface="Calibri" panose="020F0502020204030204" pitchFamily="34" charset="0"/>
              </a:rPr>
              <a:t/>
            </a:r>
            <a:br>
              <a:rPr lang="en-US" sz="3500" dirty="0" smtClean="0">
                <a:latin typeface="Calibri" panose="020F0502020204030204" pitchFamily="34" charset="0"/>
                <a:cs typeface="Calibri" panose="020F0502020204030204" pitchFamily="34" charset="0"/>
              </a:rPr>
            </a:br>
            <a:r>
              <a:rPr lang="en-US" sz="3500" dirty="0" smtClean="0">
                <a:solidFill>
                  <a:schemeClr val="bg1">
                    <a:lumMod val="50000"/>
                  </a:schemeClr>
                </a:solidFill>
                <a:latin typeface="Calibri" panose="020F0502020204030204" pitchFamily="34" charset="0"/>
                <a:cs typeface="Calibri" panose="020F0502020204030204" pitchFamily="34" charset="0"/>
              </a:rPr>
              <a:t>Airworthiness and Operational Integration</a:t>
            </a:r>
            <a:r>
              <a:rPr lang="en-US" sz="3800" dirty="0"/>
              <a:t/>
            </a:r>
            <a:br>
              <a:rPr lang="en-US" sz="3800" dirty="0"/>
            </a:br>
            <a:endParaRPr lang="en-US" sz="3800" dirty="0"/>
          </a:p>
        </p:txBody>
      </p:sp>
    </p:spTree>
    <p:extLst>
      <p:ext uri="{BB962C8B-B14F-4D97-AF65-F5344CB8AC3E}">
        <p14:creationId xmlns:p14="http://schemas.microsoft.com/office/powerpoint/2010/main" val="102976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triped Right Arrow 20"/>
          <p:cNvSpPr/>
          <p:nvPr/>
        </p:nvSpPr>
        <p:spPr bwMode="auto">
          <a:xfrm>
            <a:off x="936178" y="1855027"/>
            <a:ext cx="6244089" cy="611386"/>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&gt;2,000 lbs. (Predator)</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 y="1904279"/>
            <a:ext cx="956710" cy="608563"/>
          </a:xfrm>
          <a:prstGeom prst="rect">
            <a:avLst/>
          </a:prstGeom>
        </p:spPr>
      </p:pic>
      <p:cxnSp>
        <p:nvCxnSpPr>
          <p:cNvPr id="4" name="Straight Connector 27"/>
          <p:cNvCxnSpPr>
            <a:cxnSpLocks noChangeShapeType="1"/>
          </p:cNvCxnSpPr>
          <p:nvPr/>
        </p:nvCxnSpPr>
        <p:spPr bwMode="auto">
          <a:xfrm>
            <a:off x="7783513" y="591059"/>
            <a:ext cx="0" cy="4938712"/>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Oval 4"/>
          <p:cNvSpPr/>
          <p:nvPr/>
        </p:nvSpPr>
        <p:spPr bwMode="auto">
          <a:xfrm>
            <a:off x="7856172" y="591059"/>
            <a:ext cx="1222375" cy="3722013"/>
          </a:xfrm>
          <a:prstGeom prst="ellipse">
            <a:avLst/>
          </a:prstGeom>
          <a:solidFill>
            <a:srgbClr val="00B050">
              <a:alpha val="22000"/>
            </a:srgbClr>
          </a:solidFill>
          <a:ln w="9525">
            <a:solidFill>
              <a:schemeClr val="tx1"/>
            </a:solidFill>
            <a:prstDash val="sysDot"/>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a:ea typeface="+mn-ea"/>
                <a:cs typeface="+mn-cs"/>
              </a:rPr>
              <a:t>Zero Risk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a:ea typeface="+mn-ea"/>
                <a:cs typeface="+mn-cs"/>
              </a:rPr>
              <a:t>No Operations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a:ea typeface="+mn-ea"/>
                <a:cs typeface="+mn-cs"/>
              </a:rPr>
              <a:t>No Innovation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p:txBody>
      </p:sp>
      <p:sp>
        <p:nvSpPr>
          <p:cNvPr id="6" name="TextBox 5"/>
          <p:cNvSpPr txBox="1">
            <a:spLocks noChangeArrowheads="1"/>
          </p:cNvSpPr>
          <p:nvPr/>
        </p:nvSpPr>
        <p:spPr bwMode="auto">
          <a:xfrm>
            <a:off x="5627693" y="4018616"/>
            <a:ext cx="1617663"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002060"/>
                </a:solidFill>
                <a:effectLst/>
                <a:uLnTx/>
                <a:uFillTx/>
                <a:latin typeface="Arial" charset="0"/>
                <a:ea typeface="+mn-ea"/>
                <a:cs typeface="Arial" charset="0"/>
              </a:rPr>
              <a:t>Societally Accepted Risk </a:t>
            </a:r>
            <a:endParaRPr kumimoji="0" lang="en-US" sz="1600" b="0" i="1" u="none" strike="noStrike" kern="1200" cap="none" spc="0" normalizeH="0" baseline="0" noProof="0" dirty="0" smtClean="0">
              <a:ln>
                <a:noFill/>
              </a:ln>
              <a:solidFill>
                <a:srgbClr val="002060"/>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002060"/>
                </a:solidFill>
                <a:effectLst/>
                <a:uLnTx/>
                <a:uFillTx/>
                <a:latin typeface="Arial" charset="0"/>
                <a:ea typeface="+mn-ea"/>
                <a:cs typeface="Arial" charset="0"/>
              </a:rPr>
              <a:t>&amp; Desire for Low Cost</a:t>
            </a:r>
            <a:endParaRPr kumimoji="0" lang="en-US" sz="1800" b="1" i="1" u="none" strike="noStrike" kern="1200" cap="none" spc="0" normalizeH="0" baseline="0" noProof="0" dirty="0" smtClean="0">
              <a:ln>
                <a:noFill/>
              </a:ln>
              <a:solidFill>
                <a:srgbClr val="002060"/>
              </a:solidFill>
              <a:effectLst/>
              <a:uLnTx/>
              <a:uFillTx/>
              <a:latin typeface="Arial" charset="0"/>
              <a:ea typeface="+mn-ea"/>
              <a:cs typeface="Arial" charset="0"/>
            </a:endParaRPr>
          </a:p>
        </p:txBody>
      </p:sp>
      <p:sp>
        <p:nvSpPr>
          <p:cNvPr id="16" name="Striped Right Arrow 15"/>
          <p:cNvSpPr/>
          <p:nvPr/>
        </p:nvSpPr>
        <p:spPr bwMode="auto">
          <a:xfrm>
            <a:off x="914910" y="3968182"/>
            <a:ext cx="4550225" cy="611386"/>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&lt;2.5 lbs. (DJI Phantom)</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7" name="Striped Right Arrow 16"/>
          <p:cNvSpPr/>
          <p:nvPr/>
        </p:nvSpPr>
        <p:spPr bwMode="auto">
          <a:xfrm>
            <a:off x="923297" y="4463784"/>
            <a:ext cx="3755031" cy="611386"/>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&lt;1 lbs. (Parrot Bebop)</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Striped Right Arrow 17"/>
          <p:cNvSpPr/>
          <p:nvPr/>
        </p:nvSpPr>
        <p:spPr bwMode="auto">
          <a:xfrm>
            <a:off x="914910" y="5001799"/>
            <a:ext cx="2780177"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&lt;0.5 lbs. (</a:t>
            </a:r>
            <a:r>
              <a:rPr kumimoji="0" lang="en-US" sz="1400" b="1" i="0" u="none" strike="noStrike" kern="1200" cap="none" spc="0" normalizeH="0" baseline="0" noProof="0" dirty="0" err="1" smtClean="0">
                <a:ln>
                  <a:noFill/>
                </a:ln>
                <a:solidFill>
                  <a:prstClr val="black"/>
                </a:solidFill>
                <a:effectLst/>
                <a:uLnTx/>
                <a:uFillTx/>
                <a:latin typeface="Arial"/>
                <a:ea typeface="+mn-ea"/>
                <a:cs typeface="+mn-cs"/>
              </a:rPr>
              <a:t>Hubsan</a:t>
            </a:r>
            <a:r>
              <a:rPr kumimoji="0" lang="en-US" sz="1400" b="1" i="0" u="none" strike="noStrike" kern="1200" cap="none" spc="0" normalizeH="0" baseline="0" noProof="0" dirty="0" smtClean="0">
                <a:ln>
                  <a:noFill/>
                </a:ln>
                <a:solidFill>
                  <a:prstClr val="black"/>
                </a:solidFill>
                <a:effectLst/>
                <a:uLnTx/>
                <a:uFillTx/>
                <a:latin typeface="Arial"/>
                <a:ea typeface="+mn-ea"/>
                <a:cs typeface="+mn-cs"/>
              </a:rPr>
              <a:t> X4)</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0" name="Striped Right Arrow 19"/>
          <p:cNvSpPr/>
          <p:nvPr/>
        </p:nvSpPr>
        <p:spPr bwMode="auto">
          <a:xfrm>
            <a:off x="936177" y="1347447"/>
            <a:ext cx="6472687" cy="611386"/>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&gt;12,500 lbs. (Global Hawk)</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Striped Right Arrow 21"/>
          <p:cNvSpPr/>
          <p:nvPr/>
        </p:nvSpPr>
        <p:spPr bwMode="auto">
          <a:xfrm>
            <a:off x="936174" y="2381859"/>
            <a:ext cx="5911193" cy="611386"/>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&gt;1,000 lbs. (Hunter)</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Striped Right Arrow 22"/>
          <p:cNvSpPr/>
          <p:nvPr/>
        </p:nvSpPr>
        <p:spPr bwMode="auto">
          <a:xfrm>
            <a:off x="925545" y="2885698"/>
            <a:ext cx="5539087" cy="611386"/>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&lt;55 lbs. (Scan Eagle)</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4" name="Striped Right Arrow 23"/>
          <p:cNvSpPr/>
          <p:nvPr/>
        </p:nvSpPr>
        <p:spPr bwMode="auto">
          <a:xfrm>
            <a:off x="925541" y="3416876"/>
            <a:ext cx="5071222" cy="611386"/>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a:ea typeface="+mn-ea"/>
                <a:cs typeface="+mn-cs"/>
              </a:rPr>
              <a:t>&lt;4.4 lbs. (3DR Solo)</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Oval 24"/>
          <p:cNvSpPr/>
          <p:nvPr/>
        </p:nvSpPr>
        <p:spPr bwMode="auto">
          <a:xfrm>
            <a:off x="4013475" y="1658373"/>
            <a:ext cx="2343150" cy="1168539"/>
          </a:xfrm>
          <a:prstGeom prst="ellipse">
            <a:avLst/>
          </a:prstGeom>
          <a:gradFill>
            <a:gsLst>
              <a:gs pos="0">
                <a:srgbClr val="FF0000"/>
              </a:gs>
              <a:gs pos="100000">
                <a:srgbClr val="92D050"/>
              </a:gs>
              <a:gs pos="0">
                <a:scrgbClr r="0" g="0" b="0"/>
              </a:gs>
              <a:gs pos="0">
                <a:srgbClr val="FFC000"/>
              </a:gs>
            </a:gsLst>
            <a:lin ang="0" scaled="1"/>
          </a:gradFill>
          <a:ln w="9525">
            <a:solidFill>
              <a:schemeClr val="tx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a:ea typeface="+mn-ea"/>
                <a:cs typeface="+mn-cs"/>
              </a:rPr>
              <a:t>Society’s Demand for Safe Outcomes</a:t>
            </a:r>
          </a:p>
        </p:txBody>
      </p:sp>
      <p:cxnSp>
        <p:nvCxnSpPr>
          <p:cNvPr id="27" name="Straight Arrow Connector 38"/>
          <p:cNvCxnSpPr>
            <a:cxnSpLocks noChangeShapeType="1"/>
          </p:cNvCxnSpPr>
          <p:nvPr/>
        </p:nvCxnSpPr>
        <p:spPr bwMode="auto">
          <a:xfrm>
            <a:off x="5258635" y="4991127"/>
            <a:ext cx="609600" cy="0"/>
          </a:xfrm>
          <a:prstGeom prst="straightConnector1">
            <a:avLst/>
          </a:prstGeom>
          <a:noFill/>
          <a:ln w="9525" algn="ctr">
            <a:solidFill>
              <a:srgbClr val="00206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50"/>
          <p:cNvCxnSpPr>
            <a:cxnSpLocks noChangeShapeType="1"/>
          </p:cNvCxnSpPr>
          <p:nvPr/>
        </p:nvCxnSpPr>
        <p:spPr bwMode="auto">
          <a:xfrm>
            <a:off x="6996286" y="4981760"/>
            <a:ext cx="609600" cy="0"/>
          </a:xfrm>
          <a:prstGeom prst="straightConnector1">
            <a:avLst/>
          </a:prstGeom>
          <a:noFill/>
          <a:ln w="9525" algn="ctr">
            <a:solidFill>
              <a:srgbClr val="00206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Callout 2 (No Border) 29"/>
          <p:cNvSpPr>
            <a:spLocks/>
          </p:cNvSpPr>
          <p:nvPr/>
        </p:nvSpPr>
        <p:spPr bwMode="auto">
          <a:xfrm>
            <a:off x="7615465" y="5815023"/>
            <a:ext cx="1558032" cy="276999"/>
          </a:xfrm>
          <a:prstGeom prst="callout2">
            <a:avLst>
              <a:gd name="adj1" fmla="val 1685"/>
              <a:gd name="adj2" fmla="val 52894"/>
              <a:gd name="adj3" fmla="val 2995"/>
              <a:gd name="adj4" fmla="val 54079"/>
              <a:gd name="adj5" fmla="val -167921"/>
              <a:gd name="adj6" fmla="val 12167"/>
            </a:avLst>
          </a:prstGeom>
          <a:noFill/>
          <a:ln w="9525" algn="ctr">
            <a:solidFill>
              <a:schemeClr val="tx1"/>
            </a:solidFill>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charset="0"/>
                <a:ea typeface="+mn-ea"/>
                <a:cs typeface="+mn-cs"/>
              </a:rPr>
              <a:t>Absolute Safety</a:t>
            </a:r>
          </a:p>
        </p:txBody>
      </p:sp>
      <p:cxnSp>
        <p:nvCxnSpPr>
          <p:cNvPr id="38" name="Straight Arrow Connector 37"/>
          <p:cNvCxnSpPr/>
          <p:nvPr/>
        </p:nvCxnSpPr>
        <p:spPr bwMode="auto">
          <a:xfrm flipV="1">
            <a:off x="339132" y="5803583"/>
            <a:ext cx="7348687" cy="547"/>
          </a:xfrm>
          <a:prstGeom prst="straightConnector1">
            <a:avLst/>
          </a:prstGeom>
          <a:noFill/>
          <a:ln w="9525" cap="flat" cmpd="sng" algn="ctr">
            <a:solidFill>
              <a:schemeClr val="tx1">
                <a:lumMod val="75000"/>
                <a:lumOff val="2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bwMode="auto">
          <a:xfrm>
            <a:off x="358627" y="5782537"/>
            <a:ext cx="132446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Less Demand</a:t>
            </a:r>
            <a:endParaRPr kumimoji="0" lang="en-US"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0" name="TextBox 39"/>
          <p:cNvSpPr txBox="1"/>
          <p:nvPr/>
        </p:nvSpPr>
        <p:spPr bwMode="auto">
          <a:xfrm>
            <a:off x="6475266" y="5773013"/>
            <a:ext cx="11984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More Demand</a:t>
            </a:r>
            <a:endParaRPr kumimoji="0" lang="en-US" sz="1100" b="0"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p:txBody>
      </p:sp>
      <p:sp>
        <p:nvSpPr>
          <p:cNvPr id="41" name="TextBox 40"/>
          <p:cNvSpPr txBox="1"/>
          <p:nvPr/>
        </p:nvSpPr>
        <p:spPr bwMode="auto">
          <a:xfrm>
            <a:off x="2263627" y="5792951"/>
            <a:ext cx="336406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mn-ea"/>
                <a:cs typeface="+mn-cs"/>
              </a:rPr>
              <a:t>Public Demand for Safety Assurance</a:t>
            </a:r>
          </a:p>
        </p:txBody>
      </p:sp>
      <p:sp>
        <p:nvSpPr>
          <p:cNvPr id="2" name="AutoShape 2" descr="Image result for hubsan x4"/>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AutoShape 4" descr="Image result for hubsan x4"/>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AutoShape 6" descr="Image result for hubsan x4"/>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AutoShape 8" descr="Image result for hubsan x4"/>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9441" r="14902" b="10025"/>
          <a:stretch/>
        </p:blipFill>
        <p:spPr>
          <a:xfrm>
            <a:off x="3385" y="3466656"/>
            <a:ext cx="911526" cy="572240"/>
          </a:xfrm>
          <a:prstGeom prst="rect">
            <a:avLst/>
          </a:prstGeom>
        </p:spPr>
      </p:pic>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16646" t="21971" r="16609" b="17800"/>
          <a:stretch/>
        </p:blipFill>
        <p:spPr>
          <a:xfrm>
            <a:off x="-12810" y="1350521"/>
            <a:ext cx="968004" cy="602580"/>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06" y="5079861"/>
            <a:ext cx="891315" cy="651936"/>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13768" b="19372"/>
          <a:stretch/>
        </p:blipFill>
        <p:spPr>
          <a:xfrm>
            <a:off x="-12148" y="2442488"/>
            <a:ext cx="948322" cy="548099"/>
          </a:xfrm>
          <a:prstGeom prst="rect">
            <a:avLst/>
          </a:prstGeom>
        </p:spPr>
      </p:pic>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t="8808" r="7963" b="13968"/>
          <a:stretch/>
        </p:blipFill>
        <p:spPr>
          <a:xfrm>
            <a:off x="2" y="4514025"/>
            <a:ext cx="917833" cy="633472"/>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50" y="2937258"/>
            <a:ext cx="918669" cy="514015"/>
          </a:xfrm>
          <a:prstGeom prst="rect">
            <a:avLst/>
          </a:prstGeom>
        </p:spPr>
      </p:pic>
      <p:pic>
        <p:nvPicPr>
          <p:cNvPr id="44" name="Picture 43"/>
          <p:cNvPicPr>
            <a:picLocks noChangeAspect="1"/>
          </p:cNvPicPr>
          <p:nvPr/>
        </p:nvPicPr>
        <p:blipFill rotWithShape="1">
          <a:blip r:embed="rId10" cstate="print">
            <a:extLst>
              <a:ext uri="{28A0092B-C50C-407E-A947-70E740481C1C}">
                <a14:useLocalDpi xmlns:a14="http://schemas.microsoft.com/office/drawing/2010/main" val="0"/>
              </a:ext>
            </a:extLst>
          </a:blip>
          <a:srcRect b="9740"/>
          <a:stretch/>
        </p:blipFill>
        <p:spPr>
          <a:xfrm>
            <a:off x="1777" y="4026815"/>
            <a:ext cx="920277" cy="552752"/>
          </a:xfrm>
          <a:prstGeom prst="rect">
            <a:avLst/>
          </a:prstGeom>
        </p:spPr>
      </p:pic>
      <p:sp>
        <p:nvSpPr>
          <p:cNvPr id="45" name="Title 44"/>
          <p:cNvSpPr>
            <a:spLocks noGrp="1"/>
          </p:cNvSpPr>
          <p:nvPr>
            <p:ph type="title"/>
          </p:nvPr>
        </p:nvSpPr>
        <p:spPr>
          <a:xfrm>
            <a:off x="155575" y="228600"/>
            <a:ext cx="8472488" cy="609600"/>
          </a:xfrm>
        </p:spPr>
        <p:txBody>
          <a:bodyPr>
            <a:noAutofit/>
          </a:bodyPr>
          <a:lstStyle/>
          <a:p>
            <a:r>
              <a:rPr lang="en-US" dirty="0" smtClean="0"/>
              <a:t>Applying Safety Continuum to UAS</a:t>
            </a:r>
            <a:endParaRPr lang="en-US" dirty="0"/>
          </a:p>
        </p:txBody>
      </p:sp>
      <p:sp>
        <p:nvSpPr>
          <p:cNvPr id="48" name="Striped Right Arrow 47"/>
          <p:cNvSpPr/>
          <p:nvPr/>
        </p:nvSpPr>
        <p:spPr bwMode="auto">
          <a:xfrm>
            <a:off x="2800809" y="644286"/>
            <a:ext cx="4608054" cy="611386"/>
          </a:xfrm>
          <a:prstGeom prst="stripedRightArrow">
            <a:avLst/>
          </a:prstGeom>
          <a:gradFill flip="none" rotWithShape="1">
            <a:gsLst>
              <a:gs pos="26000">
                <a:srgbClr val="002060"/>
              </a:gs>
              <a:gs pos="100000">
                <a:srgbClr val="7030A0"/>
              </a:gs>
            </a:gsLst>
            <a:lin ang="0" scaled="1"/>
            <a:tileRect/>
          </a:gra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a:ea typeface="+mn-ea"/>
                <a:cs typeface="+mn-cs"/>
              </a:rPr>
              <a:t>Increasing Operator</a:t>
            </a:r>
            <a:r>
              <a:rPr kumimoji="0" lang="en-US" sz="1400" b="1" i="0" u="none" strike="noStrike" kern="1200" cap="none" spc="0" normalizeH="0" baseline="0" noProof="0" dirty="0">
                <a:ln>
                  <a:noFill/>
                </a:ln>
                <a:solidFill>
                  <a:prstClr val="white"/>
                </a:solidFill>
                <a:effectLst/>
                <a:uLnTx/>
                <a:uFillTx/>
                <a:latin typeface="Arial"/>
                <a:ea typeface="+mn-ea"/>
                <a:cs typeface="+mn-cs"/>
              </a:rPr>
              <a:t> </a:t>
            </a:r>
            <a:r>
              <a:rPr kumimoji="0" lang="en-US" sz="1400" b="1" i="0" u="none" strike="noStrike" kern="1200" cap="none" spc="0" normalizeH="0" baseline="0" noProof="0" dirty="0" smtClean="0">
                <a:ln>
                  <a:noFill/>
                </a:ln>
                <a:solidFill>
                  <a:prstClr val="white"/>
                </a:solidFill>
                <a:effectLst/>
                <a:uLnTx/>
                <a:uFillTx/>
                <a:latin typeface="Arial"/>
                <a:ea typeface="+mn-ea"/>
                <a:cs typeface="+mn-cs"/>
              </a:rPr>
              <a:t>Certification</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68171" y="774889"/>
            <a:ext cx="932639" cy="635351"/>
          </a:xfrm>
          <a:prstGeom prst="rect">
            <a:avLst/>
          </a:prstGeom>
        </p:spPr>
      </p:pic>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940" y="782515"/>
            <a:ext cx="972134" cy="627725"/>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5196" y="774890"/>
            <a:ext cx="912977" cy="635351"/>
          </a:xfrm>
          <a:prstGeom prst="rect">
            <a:avLst/>
          </a:prstGeom>
        </p:spPr>
      </p:pic>
    </p:spTree>
    <p:extLst>
      <p:ext uri="{BB962C8B-B14F-4D97-AF65-F5344CB8AC3E}">
        <p14:creationId xmlns:p14="http://schemas.microsoft.com/office/powerpoint/2010/main" val="217276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597" cy="1143000"/>
          </a:xfrm>
        </p:spPr>
        <p:txBody>
          <a:bodyPr>
            <a:normAutofit/>
          </a:bodyPr>
          <a:lstStyle/>
          <a:p>
            <a:r>
              <a:rPr lang="en-US" dirty="0" smtClean="0"/>
              <a:t>Risk Classes Based on Kinetic Energy</a:t>
            </a:r>
            <a:endParaRPr lang="en-US" dirty="0"/>
          </a:p>
        </p:txBody>
      </p:sp>
      <p:sp>
        <p:nvSpPr>
          <p:cNvPr id="3" name="Content Placeholder 2"/>
          <p:cNvSpPr>
            <a:spLocks noGrp="1"/>
          </p:cNvSpPr>
          <p:nvPr>
            <p:ph idx="1"/>
          </p:nvPr>
        </p:nvSpPr>
        <p:spPr>
          <a:xfrm>
            <a:off x="457202" y="1600201"/>
            <a:ext cx="4267198" cy="4525963"/>
          </a:xfrm>
        </p:spPr>
        <p:txBody>
          <a:bodyPr>
            <a:noAutofit/>
          </a:bodyPr>
          <a:lstStyle/>
          <a:p>
            <a:r>
              <a:rPr lang="en-US" sz="2400" dirty="0" smtClean="0"/>
              <a:t>Falling Energy for Rotorcraft</a:t>
            </a:r>
          </a:p>
          <a:p>
            <a:r>
              <a:rPr lang="en-US" sz="2400" dirty="0" smtClean="0"/>
              <a:t>Cruise Speed and Mass used for fixed wing calculation</a:t>
            </a:r>
          </a:p>
          <a:p>
            <a:r>
              <a:rPr lang="en-US" sz="2400" dirty="0" smtClean="0"/>
              <a:t>Risk Classes 1-2 are primarily used under part 107.</a:t>
            </a:r>
          </a:p>
          <a:p>
            <a:r>
              <a:rPr lang="en-US" sz="2400" dirty="0" smtClean="0"/>
              <a:t>Risk Classes 1-3 should not require TC in the future, once Permit to Fly is in place.</a:t>
            </a:r>
          </a:p>
          <a:p>
            <a:r>
              <a:rPr lang="en-US" sz="2400" dirty="0" smtClean="0"/>
              <a:t>Risk Classes 4-6 are “typical” certification processes.</a:t>
            </a:r>
          </a:p>
          <a:p>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22"/>
          <a:stretch/>
        </p:blipFill>
        <p:spPr bwMode="auto">
          <a:xfrm>
            <a:off x="4715933" y="1874839"/>
            <a:ext cx="4199467" cy="343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45843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228600"/>
            <a:ext cx="8472488" cy="584155"/>
          </a:xfrm>
        </p:spPr>
        <p:txBody>
          <a:bodyPr>
            <a:noAutofit/>
          </a:bodyPr>
          <a:lstStyle/>
          <a:p>
            <a:r>
              <a:rPr lang="en-US" sz="3600" dirty="0" smtClean="0"/>
              <a:t>Different Levels of Risk and Certification</a:t>
            </a:r>
            <a:endParaRPr lang="en-GB" altLang="en-US" sz="3600" dirty="0" smtClean="0"/>
          </a:p>
        </p:txBody>
      </p:sp>
      <p:graphicFrame>
        <p:nvGraphicFramePr>
          <p:cNvPr id="7" name="Content Placeholder 6"/>
          <p:cNvGraphicFramePr>
            <a:graphicFrameLocks noGrp="1"/>
          </p:cNvGraphicFramePr>
          <p:nvPr>
            <p:ph idx="1"/>
            <p:extLst/>
          </p:nvPr>
        </p:nvGraphicFramePr>
        <p:xfrm>
          <a:off x="338279" y="762000"/>
          <a:ext cx="8507413" cy="4889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B"/>
          <p:cNvSpPr/>
          <p:nvPr/>
        </p:nvSpPr>
        <p:spPr bwMode="auto">
          <a:xfrm>
            <a:off x="-118922" y="6430793"/>
            <a:ext cx="4876800" cy="146039"/>
          </a:xfrm>
          <a:prstGeom prst="rect">
            <a:avLst/>
          </a:prstGeom>
          <a:noFill/>
          <a:ln>
            <a:noFill/>
          </a:ln>
          <a:effectLst/>
          <a:extLst>
            <a:ext uri="{909E8E84-426E-40DD-AFC4-6F175D3DCCD1}">
              <a14:hiddenFill xmlns:a14="http://schemas.microsoft.com/office/drawing/2010/main">
                <a:solidFill>
                  <a:srgbClr val="7F00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a:buFontTx/>
              <a:buBlip>
                <a:blip r:embed="rId8"/>
              </a:buBlip>
            </a:pPr>
            <a:endParaRPr lang="en-GB" smtClean="0"/>
          </a:p>
        </p:txBody>
      </p:sp>
      <p:sp>
        <p:nvSpPr>
          <p:cNvPr id="4" name="TextBox 3"/>
          <p:cNvSpPr txBox="1"/>
          <p:nvPr/>
        </p:nvSpPr>
        <p:spPr bwMode="auto">
          <a:xfrm>
            <a:off x="877368" y="5298743"/>
            <a:ext cx="14606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t>CFR Part 107</a:t>
            </a:r>
            <a:endParaRPr lang="en-US" sz="1600" b="1" dirty="0"/>
          </a:p>
        </p:txBody>
      </p:sp>
      <p:sp>
        <p:nvSpPr>
          <p:cNvPr id="9" name="TextBox 8"/>
          <p:cNvSpPr txBox="1"/>
          <p:nvPr/>
        </p:nvSpPr>
        <p:spPr bwMode="auto">
          <a:xfrm>
            <a:off x="6101154" y="5320331"/>
            <a:ext cx="29666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600" b="1" dirty="0" smtClean="0"/>
              <a:t>Typical Level of Certification</a:t>
            </a:r>
            <a:endParaRPr lang="en-US" sz="1600" b="1" dirty="0"/>
          </a:p>
        </p:txBody>
      </p:sp>
      <p:sp>
        <p:nvSpPr>
          <p:cNvPr id="10" name="TextBox 9"/>
          <p:cNvSpPr txBox="1"/>
          <p:nvPr/>
        </p:nvSpPr>
        <p:spPr bwMode="auto">
          <a:xfrm>
            <a:off x="3115599" y="5232776"/>
            <a:ext cx="2906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600" b="1" dirty="0" smtClean="0"/>
              <a:t>Waivers/Exemptions/Future Part 21 Changes</a:t>
            </a:r>
            <a:endParaRPr lang="en-US" sz="1600" b="1" dirty="0"/>
          </a:p>
        </p:txBody>
      </p:sp>
    </p:spTree>
    <p:extLst>
      <p:ext uri="{BB962C8B-B14F-4D97-AF65-F5344CB8AC3E}">
        <p14:creationId xmlns:p14="http://schemas.microsoft.com/office/powerpoint/2010/main" val="188008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7358" y="437175"/>
            <a:ext cx="8092440" cy="1036689"/>
          </a:xfrm>
          <a:prstGeom prst="rect">
            <a:avLst/>
          </a:prstGeom>
        </p:spPr>
        <p:txBody>
          <a:bodyPr vert="horz" lIns="91440" tIns="45720" rIns="91440" bIns="45720" rtlCol="0" anchor="b">
            <a:noAutofit/>
          </a:bodyPr>
          <a:lstStyle>
            <a:lvl1pPr algn="l" defTabSz="457200" rtl="0" eaLnBrk="1" latinLnBrk="0" hangingPunct="1">
              <a:spcBef>
                <a:spcPct val="0"/>
              </a:spcBef>
              <a:buNone/>
              <a:defRPr sz="3200" b="1" kern="1200">
                <a:solidFill>
                  <a:srgbClr val="19345B"/>
                </a:solidFill>
                <a:latin typeface="+mj-lt"/>
                <a:ea typeface="+mj-ea"/>
                <a:cs typeface="+mj-cs"/>
              </a:defRPr>
            </a:lvl1pPr>
          </a:lstStyle>
          <a:p>
            <a:r>
              <a:rPr lang="en-US" dirty="0" smtClean="0">
                <a:latin typeface="Arial" panose="020B0604020202020204" pitchFamily="34" charset="0"/>
                <a:cs typeface="Arial" panose="020B0604020202020204" pitchFamily="34" charset="0"/>
              </a:rPr>
              <a:t>Emerging UAS Regulatory Structure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Risk Based Approach</a:t>
            </a:r>
            <a:endParaRPr lang="en-US" dirty="0">
              <a:latin typeface="Arial" panose="020B0604020202020204" pitchFamily="34" charset="0"/>
              <a:cs typeface="Arial" panose="020B0604020202020204" pitchFamily="34" charset="0"/>
            </a:endParaRPr>
          </a:p>
        </p:txBody>
      </p:sp>
      <p:sp>
        <p:nvSpPr>
          <p:cNvPr id="6" name="Rectangle 5"/>
          <p:cNvSpPr>
            <a:spLocks/>
          </p:cNvSpPr>
          <p:nvPr/>
        </p:nvSpPr>
        <p:spPr>
          <a:xfrm>
            <a:off x="5695563" y="1706896"/>
            <a:ext cx="2785672" cy="4236704"/>
          </a:xfrm>
          <a:prstGeom prst="rect">
            <a:avLst/>
          </a:prstGeom>
          <a:solidFill>
            <a:srgbClr val="1F497D">
              <a:lumMod val="75000"/>
            </a:srgbClr>
          </a:solidFill>
          <a:ln w="2857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 name="Rectangle 6"/>
          <p:cNvSpPr>
            <a:spLocks/>
          </p:cNvSpPr>
          <p:nvPr/>
        </p:nvSpPr>
        <p:spPr>
          <a:xfrm>
            <a:off x="3092106" y="2688071"/>
            <a:ext cx="2550166" cy="3223260"/>
          </a:xfrm>
          <a:prstGeom prst="rect">
            <a:avLst/>
          </a:prstGeom>
          <a:solidFill>
            <a:srgbClr val="1F497D">
              <a:lumMod val="60000"/>
              <a:lumOff val="40000"/>
            </a:srgbClr>
          </a:solidFill>
          <a:ln w="19050" cap="flat" cmpd="sng" algn="ctr">
            <a:solidFill>
              <a:sysClr val="windowText" lastClr="000000"/>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 name="Rectangle 7"/>
          <p:cNvSpPr>
            <a:spLocks/>
          </p:cNvSpPr>
          <p:nvPr/>
        </p:nvSpPr>
        <p:spPr>
          <a:xfrm>
            <a:off x="552697" y="3634743"/>
            <a:ext cx="2468880" cy="2237740"/>
          </a:xfrm>
          <a:prstGeom prst="rect">
            <a:avLst/>
          </a:prstGeom>
          <a:solidFill>
            <a:srgbClr val="4F81BD">
              <a:lumMod val="20000"/>
              <a:lumOff val="80000"/>
            </a:srgbClr>
          </a:solidFill>
          <a:ln w="2857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9" name="Straight Arrow Connector 8"/>
          <p:cNvCxnSpPr/>
          <p:nvPr/>
        </p:nvCxnSpPr>
        <p:spPr>
          <a:xfrm flipV="1">
            <a:off x="642530" y="1292274"/>
            <a:ext cx="6584120" cy="1527126"/>
          </a:xfrm>
          <a:prstGeom prst="straightConnector1">
            <a:avLst/>
          </a:prstGeom>
          <a:noFill/>
          <a:ln w="4445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1" name="TextBox 10"/>
          <p:cNvSpPr txBox="1"/>
          <p:nvPr/>
        </p:nvSpPr>
        <p:spPr>
          <a:xfrm>
            <a:off x="687376" y="3677547"/>
            <a:ext cx="2415488" cy="1661993"/>
          </a:xfrm>
          <a:prstGeom prst="rect">
            <a:avLst/>
          </a:prstGeom>
          <a:noFill/>
        </p:spPr>
        <p:txBody>
          <a:bodyPr wrap="square" rtlCol="0">
            <a:spAutoFit/>
          </a:bodyPr>
          <a:lstStyle/>
          <a:p>
            <a:pPr defTabSz="457200"/>
            <a:r>
              <a:rPr lang="en-US" b="1" dirty="0">
                <a:solidFill>
                  <a:prstClr val="black"/>
                </a:solidFill>
                <a:cs typeface="Arial" panose="020B0604020202020204" pitchFamily="34" charset="0"/>
              </a:rPr>
              <a:t>Part </a:t>
            </a:r>
            <a:r>
              <a:rPr lang="en-US" b="1" dirty="0" smtClean="0">
                <a:solidFill>
                  <a:prstClr val="black"/>
                </a:solidFill>
                <a:cs typeface="Arial" panose="020B0604020202020204" pitchFamily="34" charset="0"/>
              </a:rPr>
              <a:t>107, </a:t>
            </a:r>
            <a:r>
              <a:rPr lang="en-US" b="1" dirty="0">
                <a:solidFill>
                  <a:prstClr val="black"/>
                </a:solidFill>
                <a:cs typeface="Arial" panose="020B0604020202020204" pitchFamily="34" charset="0"/>
              </a:rPr>
              <a:t>Small UAS</a:t>
            </a:r>
          </a:p>
          <a:p>
            <a:pPr defTabSz="457200"/>
            <a:endParaRPr lang="en-US" sz="2000" dirty="0" smtClean="0">
              <a:solidFill>
                <a:prstClr val="black"/>
              </a:solidFill>
              <a:cs typeface="Arial" panose="020B0604020202020204" pitchFamily="34" charset="0"/>
            </a:endParaRPr>
          </a:p>
          <a:p>
            <a:pPr defTabSz="457200"/>
            <a:endParaRPr lang="en-US" sz="1600" dirty="0" smtClean="0">
              <a:solidFill>
                <a:prstClr val="black"/>
              </a:solidFill>
              <a:cs typeface="Arial" panose="020B0604020202020204" pitchFamily="34" charset="0"/>
            </a:endParaRPr>
          </a:p>
          <a:p>
            <a:pPr defTabSz="457200"/>
            <a:endParaRPr lang="en-US" sz="1600" dirty="0" smtClean="0">
              <a:solidFill>
                <a:prstClr val="black"/>
              </a:solidFill>
              <a:cs typeface="Arial" panose="020B0604020202020204" pitchFamily="34" charset="0"/>
            </a:endParaRPr>
          </a:p>
          <a:p>
            <a:pPr defTabSz="457200"/>
            <a:r>
              <a:rPr lang="en-US" sz="1600" dirty="0" smtClean="0">
                <a:solidFill>
                  <a:prstClr val="black"/>
                </a:solidFill>
                <a:cs typeface="Arial" panose="020B0604020202020204" pitchFamily="34" charset="0"/>
              </a:rPr>
              <a:t>Operating </a:t>
            </a:r>
            <a:r>
              <a:rPr lang="en-US" sz="1600" dirty="0">
                <a:solidFill>
                  <a:prstClr val="black"/>
                </a:solidFill>
                <a:cs typeface="Arial" panose="020B0604020202020204" pitchFamily="34" charset="0"/>
              </a:rPr>
              <a:t>Limitations</a:t>
            </a:r>
          </a:p>
          <a:p>
            <a:pPr defTabSz="457200"/>
            <a:r>
              <a:rPr lang="en-US" sz="1600" dirty="0" smtClean="0">
                <a:solidFill>
                  <a:prstClr val="black"/>
                </a:solidFill>
                <a:cs typeface="Arial" panose="020B0604020202020204" pitchFamily="34" charset="0"/>
              </a:rPr>
              <a:t>Size / Energy</a:t>
            </a:r>
          </a:p>
        </p:txBody>
      </p:sp>
      <p:sp>
        <p:nvSpPr>
          <p:cNvPr id="12" name="TextBox 11"/>
          <p:cNvSpPr txBox="1"/>
          <p:nvPr/>
        </p:nvSpPr>
        <p:spPr>
          <a:xfrm>
            <a:off x="5709793" y="1849673"/>
            <a:ext cx="3033715" cy="3847207"/>
          </a:xfrm>
          <a:prstGeom prst="rect">
            <a:avLst/>
          </a:prstGeom>
          <a:noFill/>
        </p:spPr>
        <p:txBody>
          <a:bodyPr wrap="square" rtlCol="0">
            <a:spAutoFit/>
          </a:bodyPr>
          <a:lstStyle/>
          <a:p>
            <a:pPr defTabSz="457200"/>
            <a:r>
              <a:rPr lang="en-US" b="1" dirty="0" smtClean="0">
                <a:solidFill>
                  <a:srgbClr val="EEECE1"/>
                </a:solidFill>
                <a:cs typeface="Arial" panose="020B0604020202020204" pitchFamily="34" charset="0"/>
              </a:rPr>
              <a:t>14 CFR 21.17(b</a:t>
            </a:r>
            <a:r>
              <a:rPr lang="en-US" b="1" dirty="0">
                <a:solidFill>
                  <a:srgbClr val="EEECE1"/>
                </a:solidFill>
                <a:cs typeface="Arial" panose="020B0604020202020204" pitchFamily="34" charset="0"/>
              </a:rPr>
              <a:t>) </a:t>
            </a:r>
            <a:r>
              <a:rPr lang="en-US" b="1" dirty="0" smtClean="0">
                <a:solidFill>
                  <a:srgbClr val="EEECE1"/>
                </a:solidFill>
                <a:cs typeface="Arial" panose="020B0604020202020204" pitchFamily="34" charset="0"/>
              </a:rPr>
              <a:t>Special </a:t>
            </a:r>
          </a:p>
          <a:p>
            <a:pPr defTabSz="457200"/>
            <a:r>
              <a:rPr lang="en-US" b="1" dirty="0" smtClean="0">
                <a:solidFill>
                  <a:srgbClr val="EEECE1"/>
                </a:solidFill>
                <a:cs typeface="Arial" panose="020B0604020202020204" pitchFamily="34" charset="0"/>
              </a:rPr>
              <a:t>Class Type Certification</a:t>
            </a:r>
          </a:p>
          <a:p>
            <a:pPr defTabSz="457200"/>
            <a:r>
              <a:rPr lang="en-US" sz="1600" dirty="0" smtClean="0">
                <a:solidFill>
                  <a:srgbClr val="EEECE1"/>
                </a:solidFill>
                <a:cs typeface="Arial" panose="020B0604020202020204" pitchFamily="34" charset="0"/>
              </a:rPr>
              <a:t>“Rule by Rule” Use of Part 23/27</a:t>
            </a:r>
          </a:p>
          <a:p>
            <a:pPr defTabSz="457200"/>
            <a:endParaRPr lang="en-US" sz="1600" dirty="0">
              <a:solidFill>
                <a:srgbClr val="EEECE1"/>
              </a:solidFill>
              <a:cs typeface="Arial" panose="020B0604020202020204" pitchFamily="34" charset="0"/>
            </a:endParaRPr>
          </a:p>
          <a:p>
            <a:pPr defTabSz="457200"/>
            <a:endParaRPr lang="en-US" sz="1600" dirty="0" smtClean="0">
              <a:solidFill>
                <a:srgbClr val="EEECE1"/>
              </a:solidFill>
              <a:cs typeface="Arial" panose="020B0604020202020204" pitchFamily="34" charset="0"/>
            </a:endParaRPr>
          </a:p>
          <a:p>
            <a:pPr defTabSz="457200"/>
            <a:endParaRPr lang="en-US" sz="1600" dirty="0">
              <a:solidFill>
                <a:srgbClr val="EEECE1"/>
              </a:solidFill>
              <a:cs typeface="Arial" panose="020B0604020202020204" pitchFamily="34" charset="0"/>
            </a:endParaRPr>
          </a:p>
          <a:p>
            <a:pPr defTabSz="457200"/>
            <a:r>
              <a:rPr lang="en-US" sz="1600" dirty="0" smtClean="0">
                <a:solidFill>
                  <a:srgbClr val="EEECE1"/>
                </a:solidFill>
                <a:cs typeface="Arial" panose="020B0604020202020204" pitchFamily="34" charset="0"/>
              </a:rPr>
              <a:t>Airworthiness Certification</a:t>
            </a:r>
            <a:endParaRPr lang="en-US" sz="1600" dirty="0">
              <a:solidFill>
                <a:srgbClr val="EEECE1"/>
              </a:solidFill>
              <a:cs typeface="Arial" panose="020B0604020202020204" pitchFamily="34" charset="0"/>
            </a:endParaRPr>
          </a:p>
          <a:p>
            <a:pPr defTabSz="457200"/>
            <a:r>
              <a:rPr lang="en-US" sz="1600" dirty="0">
                <a:solidFill>
                  <a:srgbClr val="EEECE1"/>
                </a:solidFill>
                <a:cs typeface="Arial" panose="020B0604020202020204" pitchFamily="34" charset="0"/>
              </a:rPr>
              <a:t>Production Approval/PC</a:t>
            </a:r>
          </a:p>
          <a:p>
            <a:pPr defTabSz="457200"/>
            <a:r>
              <a:rPr lang="en-US" sz="1600" dirty="0" smtClean="0">
                <a:solidFill>
                  <a:srgbClr val="EEECE1"/>
                </a:solidFill>
                <a:cs typeface="Arial" panose="020B0604020202020204" pitchFamily="34" charset="0"/>
              </a:rPr>
              <a:t>Design Approval/TC</a:t>
            </a:r>
            <a:endParaRPr lang="en-US" sz="1600" dirty="0">
              <a:solidFill>
                <a:srgbClr val="EEECE1"/>
              </a:solidFill>
              <a:cs typeface="Arial" panose="020B0604020202020204" pitchFamily="34" charset="0"/>
            </a:endParaRPr>
          </a:p>
          <a:p>
            <a:pPr defTabSz="457200"/>
            <a:r>
              <a:rPr lang="en-US" sz="1600" dirty="0" smtClean="0">
                <a:solidFill>
                  <a:srgbClr val="EEECE1"/>
                </a:solidFill>
                <a:cs typeface="Arial" panose="020B0604020202020204" pitchFamily="34" charset="0"/>
              </a:rPr>
              <a:t>Customized </a:t>
            </a:r>
            <a:r>
              <a:rPr lang="en-US" sz="1600" dirty="0">
                <a:solidFill>
                  <a:srgbClr val="EEECE1"/>
                </a:solidFill>
                <a:cs typeface="Arial" panose="020B0604020202020204" pitchFamily="34" charset="0"/>
              </a:rPr>
              <a:t>Standards</a:t>
            </a:r>
          </a:p>
          <a:p>
            <a:pPr defTabSz="457200"/>
            <a:r>
              <a:rPr lang="en-US" sz="1600" dirty="0" smtClean="0">
                <a:solidFill>
                  <a:srgbClr val="EEECE1"/>
                </a:solidFill>
                <a:cs typeface="Arial" panose="020B0604020202020204" pitchFamily="34" charset="0"/>
              </a:rPr>
              <a:t>Operating </a:t>
            </a:r>
            <a:r>
              <a:rPr lang="en-US" sz="1600" dirty="0">
                <a:solidFill>
                  <a:srgbClr val="EEECE1"/>
                </a:solidFill>
                <a:cs typeface="Arial" panose="020B0604020202020204" pitchFamily="34" charset="0"/>
              </a:rPr>
              <a:t>Limitations </a:t>
            </a:r>
          </a:p>
          <a:p>
            <a:pPr defTabSz="457200"/>
            <a:r>
              <a:rPr lang="en-US" sz="1600" dirty="0" smtClean="0">
                <a:solidFill>
                  <a:srgbClr val="EEECE1"/>
                </a:solidFill>
                <a:cs typeface="Arial" panose="020B0604020202020204" pitchFamily="34" charset="0"/>
              </a:rPr>
              <a:t>Size/Energy</a:t>
            </a:r>
            <a:endParaRPr lang="en-US" sz="1600" dirty="0">
              <a:solidFill>
                <a:srgbClr val="EEECE1"/>
              </a:solidFill>
              <a:cs typeface="Arial" panose="020B0604020202020204" pitchFamily="34" charset="0"/>
            </a:endParaRPr>
          </a:p>
          <a:p>
            <a:pPr defTabSz="457200"/>
            <a:endParaRPr lang="en-US" sz="1600" dirty="0" smtClean="0">
              <a:solidFill>
                <a:srgbClr val="EEECE1"/>
              </a:solidFill>
              <a:cs typeface="Arial" panose="020B0604020202020204" pitchFamily="34" charset="0"/>
            </a:endParaRPr>
          </a:p>
          <a:p>
            <a:pPr defTabSz="457200"/>
            <a:endParaRPr lang="en-US" sz="1600" dirty="0">
              <a:solidFill>
                <a:srgbClr val="EEECE1"/>
              </a:solidFill>
              <a:cs typeface="Arial" panose="020B0604020202020204" pitchFamily="34" charset="0"/>
            </a:endParaRPr>
          </a:p>
        </p:txBody>
      </p:sp>
      <p:sp>
        <p:nvSpPr>
          <p:cNvPr id="13" name="TextBox 12"/>
          <p:cNvSpPr txBox="1"/>
          <p:nvPr/>
        </p:nvSpPr>
        <p:spPr>
          <a:xfrm>
            <a:off x="3174641" y="2786479"/>
            <a:ext cx="2535151" cy="3354765"/>
          </a:xfrm>
          <a:prstGeom prst="rect">
            <a:avLst/>
          </a:prstGeom>
          <a:noFill/>
        </p:spPr>
        <p:txBody>
          <a:bodyPr wrap="square" rtlCol="0">
            <a:spAutoFit/>
          </a:bodyPr>
          <a:lstStyle/>
          <a:p>
            <a:pPr defTabSz="457200"/>
            <a:r>
              <a:rPr lang="en-US" b="1" dirty="0">
                <a:solidFill>
                  <a:prstClr val="black"/>
                </a:solidFill>
                <a:cs typeface="Arial" panose="020B0604020202020204" pitchFamily="34" charset="0"/>
              </a:rPr>
              <a:t>Part 21 </a:t>
            </a:r>
            <a:r>
              <a:rPr lang="en-US" b="1" dirty="0" smtClean="0">
                <a:solidFill>
                  <a:prstClr val="black"/>
                </a:solidFill>
                <a:cs typeface="Arial" panose="020B0604020202020204" pitchFamily="34" charset="0"/>
              </a:rPr>
              <a:t>“Permit to Fly”</a:t>
            </a:r>
            <a:endParaRPr lang="en-US" sz="1600" dirty="0">
              <a:solidFill>
                <a:prstClr val="black"/>
              </a:solidFill>
              <a:cs typeface="Arial" panose="020B0604020202020204" pitchFamily="34" charset="0"/>
            </a:endParaRPr>
          </a:p>
          <a:p>
            <a:pPr defTabSz="457200"/>
            <a:endParaRPr lang="en-US" sz="1600" dirty="0" smtClean="0">
              <a:solidFill>
                <a:prstClr val="black"/>
              </a:solidFill>
              <a:cs typeface="Arial" panose="020B0604020202020204" pitchFamily="34" charset="0"/>
            </a:endParaRPr>
          </a:p>
          <a:p>
            <a:pPr defTabSz="457200"/>
            <a:r>
              <a:rPr lang="en-US" sz="1600" dirty="0" smtClean="0">
                <a:solidFill>
                  <a:prstClr val="black"/>
                </a:solidFill>
                <a:cs typeface="Arial" panose="020B0604020202020204" pitchFamily="34" charset="0"/>
              </a:rPr>
              <a:t>“Specific Risk” Approach</a:t>
            </a:r>
          </a:p>
          <a:p>
            <a:pPr defTabSz="457200"/>
            <a:endParaRPr lang="en-US" sz="1600" dirty="0">
              <a:solidFill>
                <a:prstClr val="black"/>
              </a:solidFill>
              <a:cs typeface="Arial" panose="020B0604020202020204" pitchFamily="34" charset="0"/>
            </a:endParaRPr>
          </a:p>
          <a:p>
            <a:pPr defTabSz="457200"/>
            <a:endParaRPr lang="en-US" sz="1600" dirty="0">
              <a:solidFill>
                <a:prstClr val="black"/>
              </a:solidFill>
              <a:cs typeface="Arial" panose="020B0604020202020204" pitchFamily="34" charset="0"/>
            </a:endParaRPr>
          </a:p>
          <a:p>
            <a:pPr defTabSz="457200"/>
            <a:r>
              <a:rPr lang="en-US" sz="1600" dirty="0" smtClean="0">
                <a:solidFill>
                  <a:prstClr val="black"/>
                </a:solidFill>
                <a:cs typeface="Arial" panose="020B0604020202020204" pitchFamily="34" charset="0"/>
              </a:rPr>
              <a:t>Airworthiness Certification</a:t>
            </a:r>
            <a:endParaRPr lang="en-US" sz="1600" dirty="0">
              <a:solidFill>
                <a:prstClr val="black"/>
              </a:solidFill>
              <a:cs typeface="Arial" panose="020B0604020202020204" pitchFamily="34" charset="0"/>
            </a:endParaRPr>
          </a:p>
          <a:p>
            <a:pPr defTabSz="457200"/>
            <a:r>
              <a:rPr lang="en-US" sz="1600" dirty="0" smtClean="0">
                <a:solidFill>
                  <a:prstClr val="black"/>
                </a:solidFill>
                <a:cs typeface="Arial" panose="020B0604020202020204" pitchFamily="34" charset="0"/>
              </a:rPr>
              <a:t>Operating </a:t>
            </a:r>
            <a:r>
              <a:rPr lang="en-US" sz="1600" dirty="0">
                <a:solidFill>
                  <a:prstClr val="black"/>
                </a:solidFill>
                <a:cs typeface="Arial" panose="020B0604020202020204" pitchFamily="34" charset="0"/>
              </a:rPr>
              <a:t>Limitations </a:t>
            </a:r>
            <a:r>
              <a:rPr lang="en-US" sz="1600" dirty="0" smtClean="0">
                <a:solidFill>
                  <a:prstClr val="black"/>
                </a:solidFill>
                <a:cs typeface="Arial" panose="020B0604020202020204" pitchFamily="34" charset="0"/>
              </a:rPr>
              <a:t>Size/Energy</a:t>
            </a:r>
            <a:endParaRPr lang="en-US" sz="1600" dirty="0">
              <a:solidFill>
                <a:prstClr val="black"/>
              </a:solidFill>
              <a:cs typeface="Arial" panose="020B0604020202020204" pitchFamily="34" charset="0"/>
            </a:endParaRPr>
          </a:p>
          <a:p>
            <a:pPr defTabSz="457200"/>
            <a:r>
              <a:rPr lang="en-US" sz="1600" dirty="0" smtClean="0">
                <a:solidFill>
                  <a:srgbClr val="FFFF00"/>
                </a:solidFill>
                <a:cs typeface="Arial" panose="020B0604020202020204" pitchFamily="34" charset="0"/>
              </a:rPr>
              <a:t>Based on Industry </a:t>
            </a:r>
            <a:r>
              <a:rPr lang="en-US" sz="1600" dirty="0">
                <a:solidFill>
                  <a:srgbClr val="FFFF00"/>
                </a:solidFill>
                <a:cs typeface="Arial" panose="020B0604020202020204" pitchFamily="34" charset="0"/>
              </a:rPr>
              <a:t>Standards</a:t>
            </a:r>
          </a:p>
          <a:p>
            <a:pPr defTabSz="457200"/>
            <a:endParaRPr lang="en-US" sz="1600" dirty="0" smtClean="0">
              <a:solidFill>
                <a:prstClr val="black"/>
              </a:solidFill>
              <a:cs typeface="Arial" panose="020B0604020202020204" pitchFamily="34" charset="0"/>
            </a:endParaRPr>
          </a:p>
          <a:p>
            <a:pPr defTabSz="457200"/>
            <a:endParaRPr lang="en-US" sz="1600" dirty="0" smtClean="0">
              <a:solidFill>
                <a:prstClr val="black"/>
              </a:solidFill>
              <a:cs typeface="Arial" panose="020B0604020202020204" pitchFamily="34" charset="0"/>
            </a:endParaRPr>
          </a:p>
        </p:txBody>
      </p:sp>
      <p:sp>
        <p:nvSpPr>
          <p:cNvPr id="15" name="TextBox 14"/>
          <p:cNvSpPr txBox="1"/>
          <p:nvPr/>
        </p:nvSpPr>
        <p:spPr>
          <a:xfrm rot="20829035">
            <a:off x="476235" y="1609786"/>
            <a:ext cx="6778459" cy="461665"/>
          </a:xfrm>
          <a:prstGeom prst="rect">
            <a:avLst/>
          </a:prstGeom>
          <a:noFill/>
        </p:spPr>
        <p:txBody>
          <a:bodyPr wrap="none" rtlCol="0">
            <a:spAutoFit/>
          </a:bodyPr>
          <a:lstStyle/>
          <a:p>
            <a:pPr defTabSz="457200"/>
            <a:r>
              <a:rPr lang="en-US" sz="2400" dirty="0">
                <a:solidFill>
                  <a:prstClr val="black"/>
                </a:solidFill>
                <a:latin typeface="Calibri"/>
              </a:rPr>
              <a:t>Increasing </a:t>
            </a:r>
            <a:r>
              <a:rPr lang="en-US" sz="2400" dirty="0" smtClean="0">
                <a:solidFill>
                  <a:prstClr val="black"/>
                </a:solidFill>
                <a:latin typeface="Calibri"/>
              </a:rPr>
              <a:t>risk to public / mitigations / requirements </a:t>
            </a:r>
            <a:endParaRPr lang="en-US" sz="2400" dirty="0">
              <a:solidFill>
                <a:prstClr val="black"/>
              </a:solidFill>
              <a:latin typeface="Calibri"/>
            </a:endParaRPr>
          </a:p>
        </p:txBody>
      </p:sp>
      <p:sp>
        <p:nvSpPr>
          <p:cNvPr id="2" name="TextBox 1"/>
          <p:cNvSpPr txBox="1"/>
          <p:nvPr/>
        </p:nvSpPr>
        <p:spPr>
          <a:xfrm>
            <a:off x="3593054" y="3122899"/>
            <a:ext cx="1569660" cy="369332"/>
          </a:xfrm>
          <a:prstGeom prst="rect">
            <a:avLst/>
          </a:prstGeom>
          <a:noFill/>
        </p:spPr>
        <p:txBody>
          <a:bodyPr wrap="none" rtlCol="0">
            <a:spAutoFit/>
          </a:bodyPr>
          <a:lstStyle/>
          <a:p>
            <a:r>
              <a:rPr lang="en-US" dirty="0" smtClean="0"/>
              <a:t>Pending Rule</a:t>
            </a:r>
            <a:endParaRPr lang="en-US" dirty="0"/>
          </a:p>
        </p:txBody>
      </p:sp>
    </p:spTree>
    <p:extLst>
      <p:ext uri="{BB962C8B-B14F-4D97-AF65-F5344CB8AC3E}">
        <p14:creationId xmlns:p14="http://schemas.microsoft.com/office/powerpoint/2010/main" val="419915168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40" y="270689"/>
            <a:ext cx="8472488" cy="609600"/>
          </a:xfrm>
        </p:spPr>
        <p:txBody>
          <a:bodyPr>
            <a:noAutofit/>
          </a:bodyPr>
          <a:lstStyle/>
          <a:p>
            <a:r>
              <a:rPr lang="en-US" altLang="en-US" sz="3600" dirty="0" smtClean="0"/>
              <a:t>Resulting Risk-Classes Overlaid with Rules</a:t>
            </a:r>
            <a:endParaRPr lang="en-US" altLang="en-US" sz="3600" dirty="0"/>
          </a:p>
        </p:txBody>
      </p:sp>
      <p:grpSp>
        <p:nvGrpSpPr>
          <p:cNvPr id="17" name="Group 16"/>
          <p:cNvGrpSpPr/>
          <p:nvPr/>
        </p:nvGrpSpPr>
        <p:grpSpPr>
          <a:xfrm>
            <a:off x="457200" y="997984"/>
            <a:ext cx="8632780" cy="5073760"/>
            <a:chOff x="457199" y="748488"/>
            <a:chExt cx="8632780" cy="3939596"/>
          </a:xfrm>
        </p:grpSpPr>
        <p:sp>
          <p:nvSpPr>
            <p:cNvPr id="16" name="Cloud Callout 15"/>
            <p:cNvSpPr/>
            <p:nvPr/>
          </p:nvSpPr>
          <p:spPr>
            <a:xfrm>
              <a:off x="1365045" y="1108351"/>
              <a:ext cx="2321381" cy="982212"/>
            </a:xfrm>
            <a:prstGeom prst="cloudCallout">
              <a:avLst>
                <a:gd name="adj1" fmla="val 47627"/>
                <a:gd name="adj2" fmla="val 911"/>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spAutoFit/>
            </a:bodyPr>
            <a:lstStyle/>
            <a:p>
              <a:pPr algn="ctr"/>
              <a:r>
                <a:rPr lang="en-US" sz="1600" dirty="0" smtClean="0"/>
                <a:t>Cert Basis Requirements </a:t>
              </a:r>
              <a:r>
                <a:rPr lang="en-US" sz="1600" dirty="0"/>
                <a:t>B</a:t>
              </a:r>
              <a:r>
                <a:rPr lang="en-US" sz="1600" dirty="0" smtClean="0"/>
                <a:t>ased </a:t>
              </a:r>
              <a:r>
                <a:rPr lang="en-US" sz="1600" dirty="0"/>
                <a:t>on </a:t>
              </a:r>
              <a:r>
                <a:rPr lang="en-US" sz="1600" dirty="0" smtClean="0"/>
                <a:t>Risk*</a:t>
              </a:r>
              <a:endParaRPr lang="en-US" sz="1600" dirty="0"/>
            </a:p>
          </p:txBody>
        </p:sp>
        <p:sp>
          <p:nvSpPr>
            <p:cNvPr id="21" name="TextBox 20"/>
            <p:cNvSpPr txBox="1"/>
            <p:nvPr/>
          </p:nvSpPr>
          <p:spPr>
            <a:xfrm>
              <a:off x="8353880" y="1069418"/>
              <a:ext cx="736099" cy="484748"/>
            </a:xfrm>
            <a:prstGeom prst="rect">
              <a:avLst/>
            </a:prstGeom>
            <a:noFill/>
          </p:spPr>
          <p:txBody>
            <a:bodyPr wrap="none" rtlCol="0">
              <a:spAutoFit/>
            </a:bodyPr>
            <a:lstStyle/>
            <a:p>
              <a:r>
                <a:rPr lang="en-US" dirty="0" smtClean="0"/>
                <a:t>Cert</a:t>
              </a:r>
            </a:p>
            <a:p>
              <a:r>
                <a:rPr lang="en-US" dirty="0" smtClean="0"/>
                <a:t>Level</a:t>
              </a:r>
              <a:endParaRPr lang="en-US" dirty="0"/>
            </a:p>
          </p:txBody>
        </p:sp>
        <p:sp>
          <p:nvSpPr>
            <p:cNvPr id="24" name="TextBox 23"/>
            <p:cNvSpPr txBox="1"/>
            <p:nvPr/>
          </p:nvSpPr>
          <p:spPr>
            <a:xfrm>
              <a:off x="3325388" y="4193253"/>
              <a:ext cx="2710999" cy="276999"/>
            </a:xfrm>
            <a:prstGeom prst="rect">
              <a:avLst/>
            </a:prstGeom>
            <a:noFill/>
          </p:spPr>
          <p:txBody>
            <a:bodyPr wrap="none" rtlCol="0">
              <a:spAutoFit/>
            </a:bodyPr>
            <a:lstStyle/>
            <a:p>
              <a:r>
                <a:rPr lang="en-US" dirty="0" smtClean="0"/>
                <a:t>Increasing Risk to Public</a:t>
              </a:r>
              <a:endParaRPr lang="en-US" dirty="0"/>
            </a:p>
          </p:txBody>
        </p:sp>
        <p:sp>
          <p:nvSpPr>
            <p:cNvPr id="38" name="TextBox 37"/>
            <p:cNvSpPr txBox="1"/>
            <p:nvPr/>
          </p:nvSpPr>
          <p:spPr>
            <a:xfrm>
              <a:off x="457199" y="4411085"/>
              <a:ext cx="4493538" cy="276999"/>
            </a:xfrm>
            <a:prstGeom prst="rect">
              <a:avLst/>
            </a:prstGeom>
            <a:noFill/>
          </p:spPr>
          <p:txBody>
            <a:bodyPr wrap="none" rtlCol="0">
              <a:spAutoFit/>
            </a:bodyPr>
            <a:lstStyle/>
            <a:p>
              <a:r>
                <a:rPr lang="en-US" dirty="0" smtClean="0"/>
                <a:t>* Dependent Upon Operational Integration</a:t>
              </a:r>
              <a:endParaRPr lang="en-US" dirty="0"/>
            </a:p>
          </p:txBody>
        </p:sp>
        <p:grpSp>
          <p:nvGrpSpPr>
            <p:cNvPr id="15" name="Group 14"/>
            <p:cNvGrpSpPr/>
            <p:nvPr/>
          </p:nvGrpSpPr>
          <p:grpSpPr>
            <a:xfrm>
              <a:off x="464820" y="748488"/>
              <a:ext cx="7951205" cy="3465894"/>
              <a:chOff x="464820" y="748488"/>
              <a:chExt cx="7951205" cy="3465894"/>
            </a:xfrm>
          </p:grpSpPr>
          <p:sp>
            <p:nvSpPr>
              <p:cNvPr id="27" name="Rectangle 26"/>
              <p:cNvSpPr/>
              <p:nvPr/>
            </p:nvSpPr>
            <p:spPr>
              <a:xfrm>
                <a:off x="4500329" y="753781"/>
                <a:ext cx="3789412" cy="242616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809277" y="2309618"/>
                <a:ext cx="2143455" cy="132367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48393" y="3037869"/>
                <a:ext cx="3965991" cy="109225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844555" y="763224"/>
                <a:ext cx="6427429" cy="3260926"/>
                <a:chOff x="1844555" y="763224"/>
                <a:chExt cx="6427429" cy="3260926"/>
              </a:xfrm>
            </p:grpSpPr>
            <p:sp>
              <p:nvSpPr>
                <p:cNvPr id="4" name="Rectangle 3"/>
                <p:cNvSpPr/>
                <p:nvPr/>
              </p:nvSpPr>
              <p:spPr>
                <a:xfrm>
                  <a:off x="1844555" y="3698025"/>
                  <a:ext cx="914400" cy="326125"/>
                </a:xfrm>
                <a:prstGeom prst="rect">
                  <a:avLst/>
                </a:prstGeom>
                <a:solidFill>
                  <a:schemeClr val="accent1">
                    <a:lumMod val="20000"/>
                    <a:lumOff val="80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ln w="12700">
                        <a:noFill/>
                        <a:prstDash val="solid"/>
                      </a:ln>
                      <a:solidFill>
                        <a:schemeClr val="tx1"/>
                      </a:solidFill>
                    </a:rPr>
                    <a:t>Hobby</a:t>
                  </a:r>
                  <a:endParaRPr lang="en-US" sz="1200" dirty="0">
                    <a:ln w="12700">
                      <a:noFill/>
                      <a:prstDash val="solid"/>
                    </a:ln>
                    <a:solidFill>
                      <a:schemeClr val="tx1"/>
                    </a:solidFill>
                  </a:endParaRPr>
                </a:p>
              </p:txBody>
            </p:sp>
            <p:sp>
              <p:nvSpPr>
                <p:cNvPr id="9" name="Rectangle 8"/>
                <p:cNvSpPr/>
                <p:nvPr/>
              </p:nvSpPr>
              <p:spPr>
                <a:xfrm>
                  <a:off x="2772026" y="3259806"/>
                  <a:ext cx="914400" cy="661717"/>
                </a:xfrm>
                <a:prstGeom prst="rect">
                  <a:avLst/>
                </a:prstGeom>
                <a:solidFill>
                  <a:schemeClr val="accent3">
                    <a:lumMod val="60000"/>
                    <a:lumOff val="40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ln w="12700">
                        <a:noFill/>
                        <a:prstDash val="solid"/>
                      </a:ln>
                      <a:solidFill>
                        <a:schemeClr val="tx1"/>
                      </a:solidFill>
                    </a:rPr>
                    <a:t>Risk Class 1</a:t>
                  </a:r>
                </a:p>
                <a:p>
                  <a:pPr algn="ctr"/>
                  <a:r>
                    <a:rPr lang="en-US" sz="1200" dirty="0" smtClean="0">
                      <a:ln w="12700">
                        <a:noFill/>
                        <a:prstDash val="solid"/>
                      </a:ln>
                      <a:solidFill>
                        <a:schemeClr val="tx1"/>
                      </a:solidFill>
                    </a:rPr>
                    <a:t>(Micro)</a:t>
                  </a:r>
                </a:p>
              </p:txBody>
            </p:sp>
            <p:sp>
              <p:nvSpPr>
                <p:cNvPr id="10" name="Rectangle 9"/>
                <p:cNvSpPr/>
                <p:nvPr/>
              </p:nvSpPr>
              <p:spPr>
                <a:xfrm>
                  <a:off x="3695304" y="3044489"/>
                  <a:ext cx="914400" cy="736727"/>
                </a:xfrm>
                <a:prstGeom prst="rect">
                  <a:avLst/>
                </a:prstGeom>
                <a:solidFill>
                  <a:schemeClr val="accent4">
                    <a:lumMod val="40000"/>
                    <a:lumOff val="60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ln w="12700">
                        <a:noFill/>
                        <a:prstDash val="solid"/>
                      </a:ln>
                      <a:solidFill>
                        <a:schemeClr val="tx1"/>
                      </a:solidFill>
                    </a:rPr>
                    <a:t>Risk Class 2</a:t>
                  </a:r>
                </a:p>
                <a:p>
                  <a:pPr algn="ctr"/>
                  <a:r>
                    <a:rPr lang="en-US" sz="1200" dirty="0" smtClean="0">
                      <a:ln w="12700">
                        <a:noFill/>
                        <a:prstDash val="solid"/>
                      </a:ln>
                      <a:solidFill>
                        <a:schemeClr val="tx1"/>
                      </a:solidFill>
                    </a:rPr>
                    <a:t>(SUAS)</a:t>
                  </a:r>
                  <a:endParaRPr lang="en-US" sz="1200" dirty="0">
                    <a:ln w="12700">
                      <a:noFill/>
                      <a:prstDash val="solid"/>
                    </a:ln>
                    <a:solidFill>
                      <a:schemeClr val="tx1"/>
                    </a:solidFill>
                  </a:endParaRPr>
                </a:p>
              </p:txBody>
            </p:sp>
            <p:sp>
              <p:nvSpPr>
                <p:cNvPr id="11" name="Rectangle 10"/>
                <p:cNvSpPr/>
                <p:nvPr/>
              </p:nvSpPr>
              <p:spPr>
                <a:xfrm>
                  <a:off x="4614384" y="2609590"/>
                  <a:ext cx="914400" cy="803261"/>
                </a:xfrm>
                <a:prstGeom prst="rect">
                  <a:avLst/>
                </a:prstGeom>
                <a:solidFill>
                  <a:schemeClr val="accent5">
                    <a:lumMod val="40000"/>
                    <a:lumOff val="60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ln w="12700">
                        <a:noFill/>
                        <a:prstDash val="solid"/>
                      </a:ln>
                      <a:solidFill>
                        <a:schemeClr val="tx1"/>
                      </a:solidFill>
                    </a:rPr>
                    <a:t>Risk Class 3</a:t>
                  </a:r>
                </a:p>
                <a:p>
                  <a:pPr algn="ctr"/>
                  <a:r>
                    <a:rPr lang="en-US" sz="1200" dirty="0" smtClean="0">
                      <a:ln w="12700">
                        <a:noFill/>
                        <a:prstDash val="solid"/>
                      </a:ln>
                      <a:solidFill>
                        <a:schemeClr val="tx1"/>
                      </a:solidFill>
                    </a:rPr>
                    <a:t>(LSA)</a:t>
                  </a:r>
                  <a:endParaRPr lang="en-US" sz="1200" dirty="0">
                    <a:ln w="12700">
                      <a:noFill/>
                      <a:prstDash val="solid"/>
                    </a:ln>
                    <a:solidFill>
                      <a:schemeClr val="tx1"/>
                    </a:solidFill>
                  </a:endParaRPr>
                </a:p>
              </p:txBody>
            </p:sp>
            <p:sp>
              <p:nvSpPr>
                <p:cNvPr id="12" name="Rectangle 11"/>
                <p:cNvSpPr/>
                <p:nvPr/>
              </p:nvSpPr>
              <p:spPr>
                <a:xfrm>
                  <a:off x="5528784" y="2013572"/>
                  <a:ext cx="914400" cy="997647"/>
                </a:xfrm>
                <a:prstGeom prst="rect">
                  <a:avLst/>
                </a:prstGeom>
                <a:solidFill>
                  <a:schemeClr val="accent6">
                    <a:lumMod val="40000"/>
                    <a:lumOff val="60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ln w="12700">
                        <a:noFill/>
                        <a:prstDash val="solid"/>
                      </a:ln>
                      <a:solidFill>
                        <a:schemeClr val="tx1"/>
                      </a:solidFill>
                    </a:rPr>
                    <a:t>Risk Class 4</a:t>
                  </a:r>
                </a:p>
                <a:p>
                  <a:pPr algn="ctr"/>
                  <a:r>
                    <a:rPr lang="en-US" sz="1200" dirty="0" smtClean="0">
                      <a:ln w="12700">
                        <a:noFill/>
                        <a:prstDash val="solid"/>
                      </a:ln>
                      <a:solidFill>
                        <a:schemeClr val="tx1"/>
                      </a:solidFill>
                    </a:rPr>
                    <a:t>(P23 Single)</a:t>
                  </a:r>
                  <a:endParaRPr lang="en-US" sz="1200" dirty="0">
                    <a:ln w="12700">
                      <a:noFill/>
                      <a:prstDash val="solid"/>
                    </a:ln>
                    <a:solidFill>
                      <a:schemeClr val="tx1"/>
                    </a:solidFill>
                  </a:endParaRPr>
                </a:p>
              </p:txBody>
            </p:sp>
            <p:sp>
              <p:nvSpPr>
                <p:cNvPr id="13" name="Rectangle 12"/>
                <p:cNvSpPr/>
                <p:nvPr/>
              </p:nvSpPr>
              <p:spPr>
                <a:xfrm>
                  <a:off x="6443184" y="1392585"/>
                  <a:ext cx="914400" cy="999496"/>
                </a:xfrm>
                <a:prstGeom prst="rect">
                  <a:avLst/>
                </a:prstGeom>
                <a:solidFill>
                  <a:schemeClr val="accent1">
                    <a:lumMod val="20000"/>
                    <a:lumOff val="80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ln w="12700">
                        <a:noFill/>
                        <a:prstDash val="solid"/>
                      </a:ln>
                      <a:solidFill>
                        <a:schemeClr val="tx1"/>
                      </a:solidFill>
                    </a:rPr>
                    <a:t>Risk Class 5</a:t>
                  </a:r>
                </a:p>
                <a:p>
                  <a:pPr algn="ctr"/>
                  <a:r>
                    <a:rPr lang="en-US" sz="1200" dirty="0" smtClean="0">
                      <a:ln w="12700">
                        <a:noFill/>
                        <a:prstDash val="solid"/>
                      </a:ln>
                      <a:solidFill>
                        <a:schemeClr val="tx1"/>
                      </a:solidFill>
                    </a:rPr>
                    <a:t>(P23 Twin)</a:t>
                  </a:r>
                  <a:endParaRPr lang="en-US" sz="1200" dirty="0">
                    <a:ln w="12700">
                      <a:noFill/>
                      <a:prstDash val="solid"/>
                    </a:ln>
                    <a:solidFill>
                      <a:schemeClr val="tx1"/>
                    </a:solidFill>
                  </a:endParaRPr>
                </a:p>
              </p:txBody>
            </p:sp>
            <p:sp>
              <p:nvSpPr>
                <p:cNvPr id="14" name="Rectangle 13"/>
                <p:cNvSpPr/>
                <p:nvPr/>
              </p:nvSpPr>
              <p:spPr>
                <a:xfrm>
                  <a:off x="7357584" y="763224"/>
                  <a:ext cx="914400" cy="1129109"/>
                </a:xfrm>
                <a:prstGeom prst="rect">
                  <a:avLst/>
                </a:prstGeom>
                <a:solidFill>
                  <a:schemeClr val="accent2">
                    <a:lumMod val="20000"/>
                    <a:lumOff val="80000"/>
                  </a:schemeClr>
                </a:solidFill>
                <a:ln>
                  <a:solidFill>
                    <a:schemeClr val="accent1">
                      <a:shade val="95000"/>
                      <a:satMod val="10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dirty="0" smtClean="0">
                      <a:ln w="12700">
                        <a:noFill/>
                        <a:prstDash val="solid"/>
                      </a:ln>
                      <a:solidFill>
                        <a:schemeClr val="tx1"/>
                      </a:solidFill>
                    </a:rPr>
                    <a:t>Risk Class 6</a:t>
                  </a:r>
                </a:p>
                <a:p>
                  <a:pPr algn="ctr"/>
                  <a:r>
                    <a:rPr lang="en-US" sz="1200" dirty="0" smtClean="0">
                      <a:ln w="12700">
                        <a:noFill/>
                        <a:prstDash val="solid"/>
                      </a:ln>
                      <a:solidFill>
                        <a:schemeClr val="tx1"/>
                      </a:solidFill>
                    </a:rPr>
                    <a:t>(P25)</a:t>
                  </a:r>
                  <a:endParaRPr lang="en-US" sz="1200" dirty="0">
                    <a:ln w="12700">
                      <a:noFill/>
                      <a:prstDash val="solid"/>
                    </a:ln>
                    <a:solidFill>
                      <a:schemeClr val="tx1"/>
                    </a:solidFill>
                  </a:endParaRPr>
                </a:p>
              </p:txBody>
            </p:sp>
          </p:grpSp>
          <p:cxnSp>
            <p:nvCxnSpPr>
              <p:cNvPr id="20" name="Straight Arrow Connector 19"/>
              <p:cNvCxnSpPr/>
              <p:nvPr/>
            </p:nvCxnSpPr>
            <p:spPr>
              <a:xfrm flipH="1" flipV="1">
                <a:off x="8373896" y="753781"/>
                <a:ext cx="8877" cy="3364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48393" y="4214382"/>
                <a:ext cx="77676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07053" y="2962025"/>
                <a:ext cx="2005742" cy="484748"/>
              </a:xfrm>
              <a:prstGeom prst="rect">
                <a:avLst/>
              </a:prstGeom>
              <a:noFill/>
            </p:spPr>
            <p:txBody>
              <a:bodyPr wrap="none" rtlCol="0">
                <a:spAutoFit/>
              </a:bodyPr>
              <a:lstStyle/>
              <a:p>
                <a:r>
                  <a:rPr lang="en-US" dirty="0" smtClean="0"/>
                  <a:t>No Airworthiness*</a:t>
                </a:r>
              </a:p>
              <a:p>
                <a:r>
                  <a:rPr lang="en-US" dirty="0" smtClean="0"/>
                  <a:t>Part 107</a:t>
                </a:r>
                <a:endParaRPr lang="en-US" dirty="0"/>
              </a:p>
            </p:txBody>
          </p:sp>
          <p:sp>
            <p:nvSpPr>
              <p:cNvPr id="30" name="TextBox 29"/>
              <p:cNvSpPr txBox="1"/>
              <p:nvPr/>
            </p:nvSpPr>
            <p:spPr>
              <a:xfrm>
                <a:off x="5457874" y="797200"/>
                <a:ext cx="1967205" cy="484748"/>
              </a:xfrm>
              <a:prstGeom prst="rect">
                <a:avLst/>
              </a:prstGeom>
              <a:noFill/>
            </p:spPr>
            <p:txBody>
              <a:bodyPr wrap="none" rtlCol="0">
                <a:spAutoFit/>
              </a:bodyPr>
              <a:lstStyle/>
              <a:p>
                <a:r>
                  <a:rPr lang="en-US" dirty="0" smtClean="0">
                    <a:solidFill>
                      <a:schemeClr val="bg2"/>
                    </a:solidFill>
                  </a:rPr>
                  <a:t>Std. Certification*</a:t>
                </a:r>
              </a:p>
              <a:p>
                <a:r>
                  <a:rPr lang="en-US" dirty="0" smtClean="0">
                    <a:solidFill>
                      <a:schemeClr val="bg2"/>
                    </a:solidFill>
                  </a:rPr>
                  <a:t>§21.17(b)</a:t>
                </a:r>
                <a:endParaRPr lang="en-US" dirty="0">
                  <a:solidFill>
                    <a:schemeClr val="bg2"/>
                  </a:solidFill>
                </a:endParaRPr>
              </a:p>
            </p:txBody>
          </p:sp>
          <p:sp>
            <p:nvSpPr>
              <p:cNvPr id="37" name="TextBox 36"/>
              <p:cNvSpPr txBox="1"/>
              <p:nvPr/>
            </p:nvSpPr>
            <p:spPr>
              <a:xfrm>
                <a:off x="3773949" y="2309618"/>
                <a:ext cx="1542204" cy="692498"/>
              </a:xfrm>
              <a:prstGeom prst="rect">
                <a:avLst/>
              </a:prstGeom>
              <a:noFill/>
            </p:spPr>
            <p:txBody>
              <a:bodyPr wrap="square" rtlCol="0">
                <a:spAutoFit/>
              </a:bodyPr>
              <a:lstStyle/>
              <a:p>
                <a:r>
                  <a:rPr lang="en-US" dirty="0" smtClean="0"/>
                  <a:t>Part 21 Permit </a:t>
                </a:r>
              </a:p>
              <a:p>
                <a:r>
                  <a:rPr lang="en-US" dirty="0" smtClean="0"/>
                  <a:t>To Fly *</a:t>
                </a:r>
                <a:endParaRPr lang="en-US" dirty="0"/>
              </a:p>
            </p:txBody>
          </p:sp>
          <p:sp>
            <p:nvSpPr>
              <p:cNvPr id="39" name="Oval 38"/>
              <p:cNvSpPr/>
              <p:nvPr/>
            </p:nvSpPr>
            <p:spPr bwMode="auto">
              <a:xfrm>
                <a:off x="4151990" y="3446831"/>
                <a:ext cx="1057796" cy="474693"/>
              </a:xfrm>
              <a:prstGeom prst="ellipse">
                <a:avLst/>
              </a:prstGeom>
              <a:solidFill>
                <a:srgbClr val="FFFF00">
                  <a:alpha val="70000"/>
                </a:srgbClr>
              </a:solidFill>
              <a:ln w="31750">
                <a:solidFill>
                  <a:schemeClr val="tx1">
                    <a:alpha val="99000"/>
                  </a:schemeClr>
                </a:solidFill>
              </a:ln>
              <a:effectLst/>
              <a:extLst/>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None/>
                  <a:tabLst/>
                </a:pPr>
                <a:r>
                  <a:rPr kumimoji="0" lang="en-US" sz="1000" b="0" i="0" u="none" strike="noStrike" cap="none" normalizeH="0" baseline="0" dirty="0" smtClean="0">
                    <a:ln>
                      <a:noFill/>
                    </a:ln>
                    <a:solidFill>
                      <a:schemeClr val="tx1"/>
                    </a:solidFill>
                    <a:effectLst/>
                    <a:latin typeface="Arial" charset="0"/>
                  </a:rPr>
                  <a:t>Part 107 Expansions</a:t>
                </a:r>
              </a:p>
            </p:txBody>
          </p:sp>
          <p:sp>
            <p:nvSpPr>
              <p:cNvPr id="7" name="Down Arrow 6"/>
              <p:cNvSpPr/>
              <p:nvPr/>
            </p:nvSpPr>
            <p:spPr>
              <a:xfrm>
                <a:off x="4328912" y="748488"/>
                <a:ext cx="1154594" cy="978408"/>
              </a:xfrm>
              <a:prstGeom prst="downArrow">
                <a:avLst>
                  <a:gd name="adj1" fmla="val 69682"/>
                  <a:gd name="adj2" fmla="val 483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p>
              <a:p>
                <a:pPr algn="ctr"/>
                <a:r>
                  <a:rPr lang="en-US" sz="1200" dirty="0" smtClean="0"/>
                  <a:t>Top Down</a:t>
                </a:r>
              </a:p>
              <a:p>
                <a:pPr algn="ctr"/>
                <a:r>
                  <a:rPr lang="en-US" sz="1200" dirty="0" smtClean="0"/>
                  <a:t>Risk Analysis</a:t>
                </a:r>
              </a:p>
              <a:p>
                <a:pPr algn="ctr"/>
                <a:r>
                  <a:rPr lang="en-US" sz="1200" dirty="0" smtClean="0"/>
                  <a:t>§23.1309</a:t>
                </a:r>
                <a:endParaRPr lang="en-US" sz="1200" dirty="0"/>
              </a:p>
            </p:txBody>
          </p:sp>
          <p:sp>
            <p:nvSpPr>
              <p:cNvPr id="8" name="Up Arrow 7"/>
              <p:cNvSpPr/>
              <p:nvPr/>
            </p:nvSpPr>
            <p:spPr>
              <a:xfrm>
                <a:off x="464820" y="3036176"/>
                <a:ext cx="1124298" cy="1060693"/>
              </a:xfrm>
              <a:prstGeom prst="upArrow">
                <a:avLst>
                  <a:gd name="adj1" fmla="val 68182"/>
                  <a:gd name="adj2" fmla="val 360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Bottom Up Risk Analysis</a:t>
                </a:r>
              </a:p>
              <a:p>
                <a:pPr algn="ctr"/>
                <a:endParaRPr lang="en-US" sz="1200" dirty="0"/>
              </a:p>
            </p:txBody>
          </p:sp>
          <p:sp>
            <p:nvSpPr>
              <p:cNvPr id="6" name="TextBox 5"/>
              <p:cNvSpPr txBox="1"/>
              <p:nvPr/>
            </p:nvSpPr>
            <p:spPr>
              <a:xfrm>
                <a:off x="709356" y="3852943"/>
                <a:ext cx="723275" cy="207749"/>
              </a:xfrm>
              <a:prstGeom prst="rect">
                <a:avLst/>
              </a:prstGeom>
              <a:noFill/>
            </p:spPr>
            <p:txBody>
              <a:bodyPr wrap="none" rtlCol="0">
                <a:spAutoFit/>
              </a:bodyPr>
              <a:lstStyle/>
              <a:p>
                <a:r>
                  <a:rPr lang="en-US" sz="1200" dirty="0" smtClean="0">
                    <a:solidFill>
                      <a:schemeClr val="bg1"/>
                    </a:solidFill>
                  </a:rPr>
                  <a:t>“SORA”</a:t>
                </a:r>
                <a:endParaRPr lang="en-US" sz="1200" dirty="0">
                  <a:solidFill>
                    <a:schemeClr val="bg1"/>
                  </a:solidFill>
                </a:endParaRPr>
              </a:p>
            </p:txBody>
          </p:sp>
        </p:grpSp>
      </p:grpSp>
    </p:spTree>
    <p:extLst>
      <p:ext uri="{BB962C8B-B14F-4D97-AF65-F5344CB8AC3E}">
        <p14:creationId xmlns:p14="http://schemas.microsoft.com/office/powerpoint/2010/main" val="314641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942" y="265687"/>
            <a:ext cx="8931057" cy="609600"/>
          </a:xfrm>
        </p:spPr>
        <p:txBody>
          <a:bodyPr>
            <a:normAutofit fontScale="90000"/>
          </a:bodyPr>
          <a:lstStyle/>
          <a:p>
            <a:r>
              <a:rPr lang="en-US" dirty="0" smtClean="0"/>
              <a:t>Risk-Based Operational Classification Strategy</a:t>
            </a:r>
            <a:endParaRPr lang="en-US" dirty="0"/>
          </a:p>
        </p:txBody>
      </p:sp>
      <p:sp>
        <p:nvSpPr>
          <p:cNvPr id="49" name="Content Placeholder 2"/>
          <p:cNvSpPr>
            <a:spLocks noGrp="1"/>
          </p:cNvSpPr>
          <p:nvPr>
            <p:ph idx="1"/>
          </p:nvPr>
        </p:nvSpPr>
        <p:spPr>
          <a:xfrm>
            <a:off x="2" y="1066497"/>
            <a:ext cx="8797413" cy="1524307"/>
          </a:xfrm>
        </p:spPr>
        <p:txBody>
          <a:bodyPr>
            <a:normAutofit/>
          </a:bodyPr>
          <a:lstStyle/>
          <a:p>
            <a:r>
              <a:rPr lang="en-US" sz="2400" b="0" dirty="0" smtClean="0">
                <a:solidFill>
                  <a:schemeClr val="tx1"/>
                </a:solidFill>
              </a:rPr>
              <a:t>For Applicability of Operational Requirements - </a:t>
            </a:r>
            <a:r>
              <a:rPr lang="en-US" sz="2400" b="0" dirty="0" smtClean="0"/>
              <a:t>Address </a:t>
            </a:r>
            <a:r>
              <a:rPr lang="en-US" sz="2400" b="0" dirty="0"/>
              <a:t>Operational Risk Exposure While Avoiding a “Zero-Risk” Mentality</a:t>
            </a:r>
          </a:p>
          <a:p>
            <a:endParaRPr lang="en-US" dirty="0"/>
          </a:p>
        </p:txBody>
      </p:sp>
      <p:grpSp>
        <p:nvGrpSpPr>
          <p:cNvPr id="3" name="Group 2"/>
          <p:cNvGrpSpPr/>
          <p:nvPr/>
        </p:nvGrpSpPr>
        <p:grpSpPr>
          <a:xfrm>
            <a:off x="182464" y="1905000"/>
            <a:ext cx="8360727" cy="3828159"/>
            <a:chOff x="958645" y="1613997"/>
            <a:chExt cx="7634459" cy="2935795"/>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335"/>
            <a:stretch/>
          </p:blipFill>
          <p:spPr>
            <a:xfrm>
              <a:off x="2241250" y="1686797"/>
              <a:ext cx="6341806" cy="2585196"/>
            </a:xfrm>
            <a:prstGeom prst="rect">
              <a:avLst/>
            </a:prstGeom>
          </p:spPr>
        </p:pic>
        <p:cxnSp>
          <p:nvCxnSpPr>
            <p:cNvPr id="10" name="Straight Arrow Connector 9"/>
            <p:cNvCxnSpPr/>
            <p:nvPr/>
          </p:nvCxnSpPr>
          <p:spPr>
            <a:xfrm flipH="1" flipV="1">
              <a:off x="2043308" y="1613997"/>
              <a:ext cx="14748" cy="2595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079233" y="4208573"/>
              <a:ext cx="651387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27358" y="4302117"/>
              <a:ext cx="4138330" cy="247675"/>
            </a:xfrm>
            <a:prstGeom prst="rect">
              <a:avLst/>
            </a:prstGeom>
            <a:noFill/>
          </p:spPr>
          <p:txBody>
            <a:bodyPr wrap="none" rtlCol="0">
              <a:spAutoFit/>
            </a:bodyPr>
            <a:lstStyle/>
            <a:p>
              <a:r>
                <a:rPr lang="en-US" dirty="0" smtClean="0"/>
                <a:t>Increasing Level of Operational Integration</a:t>
              </a:r>
              <a:endParaRPr lang="en-US" dirty="0"/>
            </a:p>
          </p:txBody>
        </p:sp>
        <p:sp>
          <p:nvSpPr>
            <p:cNvPr id="15" name="TextBox 14"/>
            <p:cNvSpPr txBox="1"/>
            <p:nvPr/>
          </p:nvSpPr>
          <p:spPr>
            <a:xfrm>
              <a:off x="958645" y="2492477"/>
              <a:ext cx="1140558" cy="619188"/>
            </a:xfrm>
            <a:prstGeom prst="rect">
              <a:avLst/>
            </a:prstGeom>
            <a:noFill/>
          </p:spPr>
          <p:txBody>
            <a:bodyPr wrap="none" rtlCol="0">
              <a:spAutoFit/>
            </a:bodyPr>
            <a:lstStyle/>
            <a:p>
              <a:r>
                <a:rPr lang="en-US" dirty="0" smtClean="0"/>
                <a:t>Increasing</a:t>
              </a:r>
            </a:p>
            <a:p>
              <a:r>
                <a:rPr lang="en-US" dirty="0" smtClean="0"/>
                <a:t>Level of</a:t>
              </a:r>
            </a:p>
            <a:p>
              <a:r>
                <a:rPr lang="en-US" dirty="0" smtClean="0"/>
                <a:t>FAA Rigor</a:t>
              </a:r>
              <a:endParaRPr lang="en-US" dirty="0"/>
            </a:p>
          </p:txBody>
        </p:sp>
      </p:grpSp>
    </p:spTree>
    <p:extLst>
      <p:ext uri="{BB962C8B-B14F-4D97-AF65-F5344CB8AC3E}">
        <p14:creationId xmlns:p14="http://schemas.microsoft.com/office/powerpoint/2010/main" val="229949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16" t="18370" r="3333" b="24814"/>
          <a:stretch/>
        </p:blipFill>
        <p:spPr>
          <a:xfrm>
            <a:off x="3185160" y="701561"/>
            <a:ext cx="5806440" cy="2346439"/>
          </a:xfrm>
          <a:prstGeom prst="rect">
            <a:avLst/>
          </a:prstGeom>
        </p:spPr>
      </p:pic>
      <p:sp>
        <p:nvSpPr>
          <p:cNvPr id="2" name="Title 1"/>
          <p:cNvSpPr>
            <a:spLocks noGrp="1"/>
          </p:cNvSpPr>
          <p:nvPr>
            <p:ph type="title"/>
          </p:nvPr>
        </p:nvSpPr>
        <p:spPr>
          <a:xfrm>
            <a:off x="457200" y="0"/>
            <a:ext cx="8321040" cy="1143000"/>
          </a:xfrm>
        </p:spPr>
        <p:txBody>
          <a:bodyPr/>
          <a:lstStyle/>
          <a:p>
            <a:r>
              <a:rPr lang="en-US" sz="3200" dirty="0" smtClean="0"/>
              <a:t>Two Classifications Are Notionally Related</a:t>
            </a:r>
            <a:endParaRPr lang="en-US" sz="32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046" t="12934" r="6273" b="25029"/>
          <a:stretch/>
        </p:blipFill>
        <p:spPr>
          <a:xfrm>
            <a:off x="2316480" y="2971800"/>
            <a:ext cx="6827520" cy="3047014"/>
          </a:xfrm>
          <a:prstGeom prst="rect">
            <a:avLst/>
          </a:prstGeom>
        </p:spPr>
      </p:pic>
      <p:sp>
        <p:nvSpPr>
          <p:cNvPr id="3" name="Content Placeholder 2"/>
          <p:cNvSpPr>
            <a:spLocks noGrp="1"/>
          </p:cNvSpPr>
          <p:nvPr>
            <p:ph idx="1"/>
          </p:nvPr>
        </p:nvSpPr>
        <p:spPr>
          <a:xfrm>
            <a:off x="152403" y="1071880"/>
            <a:ext cx="3116579" cy="4302759"/>
          </a:xfrm>
        </p:spPr>
        <p:txBody>
          <a:bodyPr>
            <a:normAutofit/>
          </a:bodyPr>
          <a:lstStyle/>
          <a:p>
            <a:r>
              <a:rPr lang="en-US" sz="2400" b="0" dirty="0" smtClean="0"/>
              <a:t>“Typical Use-Case” Related to Size, Capability, &amp; Performance</a:t>
            </a:r>
          </a:p>
          <a:p>
            <a:r>
              <a:rPr lang="en-US" sz="2400" b="0" dirty="0" smtClean="0"/>
              <a:t>Level of Integration sets Requirements, Level of FAA Oversight, and Involvement in Operation</a:t>
            </a:r>
          </a:p>
        </p:txBody>
      </p:sp>
      <p:sp>
        <p:nvSpPr>
          <p:cNvPr id="7" name="Right Arrow 6"/>
          <p:cNvSpPr/>
          <p:nvPr/>
        </p:nvSpPr>
        <p:spPr>
          <a:xfrm rot="5400000">
            <a:off x="6698615" y="1923415"/>
            <a:ext cx="1122680" cy="1543050"/>
          </a:xfrm>
          <a:prstGeom prst="right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smtClean="0"/>
              <a:t>Operation</a:t>
            </a:r>
          </a:p>
          <a:p>
            <a:pPr algn="ctr"/>
            <a:r>
              <a:rPr lang="en-US" sz="1200" dirty="0" smtClean="0"/>
              <a:t>Related to</a:t>
            </a:r>
          </a:p>
          <a:p>
            <a:pPr algn="ctr"/>
            <a:r>
              <a:rPr lang="en-US" sz="1200" dirty="0" smtClean="0"/>
              <a:t>Capability</a:t>
            </a:r>
            <a:endParaRPr lang="en-US" sz="1200" dirty="0"/>
          </a:p>
        </p:txBody>
      </p:sp>
      <p:sp>
        <p:nvSpPr>
          <p:cNvPr id="8" name="Right Arrow 7"/>
          <p:cNvSpPr/>
          <p:nvPr/>
        </p:nvSpPr>
        <p:spPr>
          <a:xfrm rot="16200000">
            <a:off x="3540125" y="3146427"/>
            <a:ext cx="1595123" cy="1703070"/>
          </a:xfrm>
          <a:prstGeom prst="right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200" dirty="0" smtClean="0"/>
              <a:t>Aircraft Capability Drives Possible Operations</a:t>
            </a:r>
            <a:endParaRPr lang="en-US" sz="1200" dirty="0"/>
          </a:p>
        </p:txBody>
      </p:sp>
    </p:spTree>
    <p:extLst>
      <p:ext uri="{BB962C8B-B14F-4D97-AF65-F5344CB8AC3E}">
        <p14:creationId xmlns:p14="http://schemas.microsoft.com/office/powerpoint/2010/main" val="212896560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64" y="2513344"/>
            <a:ext cx="6236091" cy="1143000"/>
          </a:xfrm>
        </p:spPr>
        <p:txBody>
          <a:bodyPr>
            <a:noAutofit/>
          </a:bodyPr>
          <a:lstStyle/>
          <a:p>
            <a:r>
              <a:rPr lang="en-US" dirty="0" smtClean="0"/>
              <a:t>Status Update - Summary of UAS Activities</a:t>
            </a:r>
            <a:endParaRPr lang="en-US" dirty="0"/>
          </a:p>
        </p:txBody>
      </p:sp>
    </p:spTree>
    <p:extLst>
      <p:ext uri="{BB962C8B-B14F-4D97-AF65-F5344CB8AC3E}">
        <p14:creationId xmlns:p14="http://schemas.microsoft.com/office/powerpoint/2010/main" val="274806038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92" y="190556"/>
            <a:ext cx="8404696" cy="1143000"/>
          </a:xfrm>
        </p:spPr>
        <p:txBody>
          <a:bodyPr>
            <a:noAutofit/>
          </a:bodyPr>
          <a:lstStyle/>
          <a:p>
            <a:r>
              <a:rPr lang="en-US" sz="3600" dirty="0" smtClean="0"/>
              <a:t>Status, As of October 2017</a:t>
            </a:r>
            <a:endParaRPr lang="en-US" sz="3600" dirty="0"/>
          </a:p>
        </p:txBody>
      </p:sp>
      <p:sp>
        <p:nvSpPr>
          <p:cNvPr id="3" name="Content Placeholder 2"/>
          <p:cNvSpPr>
            <a:spLocks noGrp="1"/>
          </p:cNvSpPr>
          <p:nvPr>
            <p:ph idx="1"/>
          </p:nvPr>
        </p:nvSpPr>
        <p:spPr>
          <a:xfrm>
            <a:off x="323192" y="1088755"/>
            <a:ext cx="8083682" cy="4525963"/>
          </a:xfrm>
        </p:spPr>
        <p:txBody>
          <a:bodyPr>
            <a:noAutofit/>
          </a:bodyPr>
          <a:lstStyle/>
          <a:p>
            <a:r>
              <a:rPr lang="en-US" sz="2800" dirty="0" smtClean="0">
                <a:solidFill>
                  <a:schemeClr val="tx1"/>
                </a:solidFill>
              </a:rPr>
              <a:t>Thousands of UAS Registrations, Remote Pilots, &amp; Operations Enabled Under Part 107</a:t>
            </a:r>
          </a:p>
          <a:p>
            <a:pPr lvl="1"/>
            <a:r>
              <a:rPr lang="en-US" sz="2400" dirty="0" smtClean="0">
                <a:solidFill>
                  <a:schemeClr val="tx1"/>
                </a:solidFill>
              </a:rPr>
              <a:t>UAS Registrations Surpassed Manned Aircraft Totals in First Year – Now Over 900K vs. 320K manned</a:t>
            </a:r>
          </a:p>
          <a:p>
            <a:r>
              <a:rPr lang="en-US" sz="2800" dirty="0" smtClean="0">
                <a:solidFill>
                  <a:schemeClr val="tx1"/>
                </a:solidFill>
              </a:rPr>
              <a:t>Working Towards Expanded Operations</a:t>
            </a:r>
          </a:p>
          <a:p>
            <a:r>
              <a:rPr lang="en-US" sz="2800" dirty="0" smtClean="0">
                <a:solidFill>
                  <a:schemeClr val="tx1"/>
                </a:solidFill>
              </a:rPr>
              <a:t>Roughly </a:t>
            </a:r>
            <a:r>
              <a:rPr lang="en-US" sz="2800" dirty="0">
                <a:solidFill>
                  <a:schemeClr val="tx1"/>
                </a:solidFill>
              </a:rPr>
              <a:t>Twelve Type Design Certification Programs Underway</a:t>
            </a:r>
          </a:p>
          <a:p>
            <a:pPr lvl="1"/>
            <a:r>
              <a:rPr lang="en-US" sz="2400" dirty="0">
                <a:solidFill>
                  <a:schemeClr val="tx1"/>
                </a:solidFill>
              </a:rPr>
              <a:t>Ranging From 5 to 15,000 lb.</a:t>
            </a:r>
          </a:p>
          <a:p>
            <a:pPr lvl="1"/>
            <a:r>
              <a:rPr lang="en-US" sz="2400" dirty="0">
                <a:solidFill>
                  <a:schemeClr val="tx1"/>
                </a:solidFill>
              </a:rPr>
              <a:t>Prefer to Work Lower Risk First – Learn by </a:t>
            </a:r>
            <a:r>
              <a:rPr lang="en-US" sz="2400" dirty="0" smtClean="0">
                <a:solidFill>
                  <a:schemeClr val="tx1"/>
                </a:solidFill>
              </a:rPr>
              <a:t>Doing</a:t>
            </a:r>
            <a:endParaRPr lang="en-US" sz="2400" dirty="0">
              <a:solidFill>
                <a:schemeClr val="tx1"/>
              </a:solidFill>
            </a:endParaRPr>
          </a:p>
        </p:txBody>
      </p:sp>
    </p:spTree>
    <p:extLst>
      <p:ext uri="{BB962C8B-B14F-4D97-AF65-F5344CB8AC3E}">
        <p14:creationId xmlns:p14="http://schemas.microsoft.com/office/powerpoint/2010/main" val="282165105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869"/>
          <a:stretch/>
        </p:blipFill>
        <p:spPr>
          <a:xfrm>
            <a:off x="5486400" y="1497731"/>
            <a:ext cx="3653057" cy="3300375"/>
          </a:xfrm>
          <a:prstGeom prst="rect">
            <a:avLst/>
          </a:prstGeom>
        </p:spPr>
      </p:pic>
      <p:sp>
        <p:nvSpPr>
          <p:cNvPr id="2" name="Title 1"/>
          <p:cNvSpPr>
            <a:spLocks noGrp="1"/>
          </p:cNvSpPr>
          <p:nvPr>
            <p:ph type="title"/>
          </p:nvPr>
        </p:nvSpPr>
        <p:spPr>
          <a:xfrm>
            <a:off x="381000" y="152400"/>
            <a:ext cx="6236091" cy="1143000"/>
          </a:xfrm>
        </p:spPr>
        <p:txBody>
          <a:bodyPr/>
          <a:lstStyle/>
          <a:p>
            <a:r>
              <a:rPr lang="en-US" dirty="0" smtClean="0"/>
              <a:t>Part 107 Progress</a:t>
            </a:r>
            <a:endParaRPr lang="en-US" dirty="0"/>
          </a:p>
        </p:txBody>
      </p:sp>
      <p:sp>
        <p:nvSpPr>
          <p:cNvPr id="3" name="Content Placeholder 2"/>
          <p:cNvSpPr>
            <a:spLocks noGrp="1"/>
          </p:cNvSpPr>
          <p:nvPr>
            <p:ph idx="1"/>
          </p:nvPr>
        </p:nvSpPr>
        <p:spPr>
          <a:xfrm>
            <a:off x="12551" y="1316148"/>
            <a:ext cx="5813895" cy="4525963"/>
          </a:xfrm>
        </p:spPr>
        <p:txBody>
          <a:bodyPr>
            <a:noAutofit/>
          </a:bodyPr>
          <a:lstStyle/>
          <a:p>
            <a:r>
              <a:rPr lang="en-US" sz="2400" b="0" dirty="0" smtClean="0">
                <a:solidFill>
                  <a:schemeClr val="tx1"/>
                </a:solidFill>
              </a:rPr>
              <a:t>Registration Issued in December 2015, and by </a:t>
            </a:r>
            <a:r>
              <a:rPr lang="en-US" sz="2400" b="0" dirty="0">
                <a:solidFill>
                  <a:schemeClr val="tx1"/>
                </a:solidFill>
              </a:rPr>
              <a:t>June 2016, </a:t>
            </a:r>
            <a:r>
              <a:rPr lang="en-US" sz="2400" b="0" dirty="0" smtClean="0">
                <a:solidFill>
                  <a:schemeClr val="tx1"/>
                </a:solidFill>
              </a:rPr>
              <a:t>500,000 </a:t>
            </a:r>
            <a:r>
              <a:rPr lang="en-US" sz="2400" b="0" dirty="0" err="1">
                <a:solidFill>
                  <a:schemeClr val="tx1"/>
                </a:solidFill>
              </a:rPr>
              <a:t>sUAS</a:t>
            </a:r>
            <a:r>
              <a:rPr lang="en-US" sz="2400" b="0" dirty="0">
                <a:solidFill>
                  <a:schemeClr val="tx1"/>
                </a:solidFill>
              </a:rPr>
              <a:t> vehicles were </a:t>
            </a:r>
            <a:r>
              <a:rPr lang="en-US" sz="2400" b="0" dirty="0" smtClean="0">
                <a:solidFill>
                  <a:schemeClr val="tx1"/>
                </a:solidFill>
              </a:rPr>
              <a:t>registered, considerably </a:t>
            </a:r>
            <a:r>
              <a:rPr lang="en-US" sz="2400" b="0" dirty="0">
                <a:solidFill>
                  <a:schemeClr val="tx1"/>
                </a:solidFill>
              </a:rPr>
              <a:t>higher than the 320,000 registered piloted aircraft. </a:t>
            </a:r>
            <a:endParaRPr lang="en-US" sz="2400" b="0" dirty="0" smtClean="0">
              <a:solidFill>
                <a:schemeClr val="tx1"/>
              </a:solidFill>
            </a:endParaRPr>
          </a:p>
          <a:p>
            <a:r>
              <a:rPr lang="en-US" sz="2400" b="0" dirty="0">
                <a:solidFill>
                  <a:schemeClr val="tx1"/>
                </a:solidFill>
              </a:rPr>
              <a:t>August ‘16, regulations for civil operation of non-hobbyist drones weighing less than 55 lbs. Visual Line of Sight.  Not Over People</a:t>
            </a:r>
          </a:p>
          <a:p>
            <a:pPr lvl="1"/>
            <a:r>
              <a:rPr lang="en-US" sz="2000" dirty="0">
                <a:solidFill>
                  <a:schemeClr val="tx1"/>
                </a:solidFill>
              </a:rPr>
              <a:t>Vehicles under 0.55 lbs. did not need to register. </a:t>
            </a:r>
            <a:endParaRPr lang="en-US" sz="2000" dirty="0" smtClean="0">
              <a:solidFill>
                <a:schemeClr val="tx1"/>
              </a:solidFill>
            </a:endParaRPr>
          </a:p>
          <a:p>
            <a:pPr lvl="1"/>
            <a:r>
              <a:rPr lang="en-US" sz="2000" dirty="0" smtClean="0">
                <a:solidFill>
                  <a:schemeClr val="tx1"/>
                </a:solidFill>
              </a:rPr>
              <a:t>Over </a:t>
            </a:r>
            <a:r>
              <a:rPr lang="en-US" sz="2000" dirty="0">
                <a:solidFill>
                  <a:schemeClr val="tx1"/>
                </a:solidFill>
              </a:rPr>
              <a:t>55 lbs. registered via the paper-application used for on-board piloted aircraft</a:t>
            </a:r>
            <a:r>
              <a:rPr lang="en-US" sz="2000" dirty="0" smtClean="0">
                <a:solidFill>
                  <a:schemeClr val="tx1"/>
                </a:solidFill>
              </a:rPr>
              <a:t>.</a:t>
            </a:r>
            <a:endParaRPr lang="en-US"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05" t="10172" r="5062"/>
          <a:stretch/>
        </p:blipFill>
        <p:spPr>
          <a:xfrm>
            <a:off x="5334000" y="413755"/>
            <a:ext cx="3725693" cy="1186445"/>
          </a:xfrm>
          <a:prstGeom prst="rect">
            <a:avLst/>
          </a:prstGeom>
        </p:spPr>
      </p:pic>
      <p:sp>
        <p:nvSpPr>
          <p:cNvPr id="6" name="TextBox 5"/>
          <p:cNvSpPr txBox="1"/>
          <p:nvPr/>
        </p:nvSpPr>
        <p:spPr>
          <a:xfrm>
            <a:off x="6411184" y="4568663"/>
            <a:ext cx="2450414" cy="369332"/>
          </a:xfrm>
          <a:prstGeom prst="rect">
            <a:avLst/>
          </a:prstGeom>
          <a:noFill/>
        </p:spPr>
        <p:txBody>
          <a:bodyPr wrap="none" rtlCol="0">
            <a:spAutoFit/>
          </a:bodyPr>
          <a:lstStyle/>
          <a:p>
            <a:r>
              <a:rPr lang="en-US" dirty="0" smtClean="0"/>
              <a:t>Latest Totals for 10/17</a:t>
            </a:r>
            <a:endParaRPr lang="en-US" dirty="0"/>
          </a:p>
        </p:txBody>
      </p:sp>
    </p:spTree>
    <p:extLst>
      <p:ext uri="{BB962C8B-B14F-4D97-AF65-F5344CB8AC3E}">
        <p14:creationId xmlns:p14="http://schemas.microsoft.com/office/powerpoint/2010/main" val="30509703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166753"/>
            <a:ext cx="6236091" cy="1143000"/>
          </a:xfrm>
        </p:spPr>
        <p:txBody>
          <a:bodyPr anchor="ctr">
            <a:normAutofit/>
          </a:bodyPr>
          <a:lstStyle/>
          <a:p>
            <a:r>
              <a:rPr lang="en-US" dirty="0" smtClean="0"/>
              <a:t>UAS: FAA Guiding</a:t>
            </a:r>
            <a:r>
              <a:rPr lang="en-US" sz="3600" dirty="0" smtClean="0"/>
              <a:t> Principles</a:t>
            </a:r>
            <a:endParaRPr lang="en-US" sz="3600" dirty="0"/>
          </a:p>
        </p:txBody>
      </p:sp>
      <p:sp>
        <p:nvSpPr>
          <p:cNvPr id="5" name="Content Placeholder 4"/>
          <p:cNvSpPr>
            <a:spLocks noGrp="1"/>
          </p:cNvSpPr>
          <p:nvPr>
            <p:ph idx="1"/>
          </p:nvPr>
        </p:nvSpPr>
        <p:spPr>
          <a:xfrm>
            <a:off x="228600" y="1215502"/>
            <a:ext cx="7086602" cy="4525963"/>
          </a:xfrm>
        </p:spPr>
        <p:txBody>
          <a:bodyPr>
            <a:noAutofit/>
          </a:bodyPr>
          <a:lstStyle/>
          <a:p>
            <a:r>
              <a:rPr lang="en-US" sz="2600" dirty="0" smtClean="0">
                <a:solidFill>
                  <a:schemeClr val="tx1"/>
                </a:solidFill>
              </a:rPr>
              <a:t>Collaboration</a:t>
            </a:r>
          </a:p>
          <a:p>
            <a:pPr lvl="1"/>
            <a:r>
              <a:rPr lang="en-US" sz="2200" dirty="0" smtClean="0">
                <a:solidFill>
                  <a:schemeClr val="tx1"/>
                </a:solidFill>
              </a:rPr>
              <a:t>Shared Responsibility For Safety &amp; Innovation</a:t>
            </a:r>
          </a:p>
          <a:p>
            <a:pPr lvl="1"/>
            <a:r>
              <a:rPr lang="en-US" sz="2000" dirty="0" smtClean="0">
                <a:solidFill>
                  <a:schemeClr val="tx1"/>
                </a:solidFill>
              </a:rPr>
              <a:t>Will Be Mutually Beneficial</a:t>
            </a:r>
          </a:p>
          <a:p>
            <a:pPr lvl="1"/>
            <a:r>
              <a:rPr lang="en-US" sz="2000" dirty="0" smtClean="0"/>
              <a:t>Responsive to Innovation</a:t>
            </a:r>
            <a:r>
              <a:rPr lang="en-US" sz="2000" dirty="0" smtClean="0">
                <a:solidFill>
                  <a:schemeClr val="tx1"/>
                </a:solidFill>
              </a:rPr>
              <a:t> </a:t>
            </a:r>
          </a:p>
          <a:p>
            <a:r>
              <a:rPr lang="en-US" sz="2600" dirty="0" smtClean="0">
                <a:solidFill>
                  <a:schemeClr val="tx1"/>
                </a:solidFill>
              </a:rPr>
              <a:t>Managed Risk Approach to Certification  </a:t>
            </a:r>
          </a:p>
          <a:p>
            <a:pPr lvl="1"/>
            <a:r>
              <a:rPr lang="en-US" sz="2200" dirty="0" smtClean="0">
                <a:solidFill>
                  <a:schemeClr val="tx1"/>
                </a:solidFill>
              </a:rPr>
              <a:t>Conservative, but not a “Zero Risk” Approach </a:t>
            </a:r>
          </a:p>
          <a:p>
            <a:pPr lvl="1"/>
            <a:r>
              <a:rPr lang="en-US" sz="2200" dirty="0" smtClean="0">
                <a:solidFill>
                  <a:schemeClr val="tx1"/>
                </a:solidFill>
              </a:rPr>
              <a:t>Promote Safe Use of Technology</a:t>
            </a:r>
          </a:p>
          <a:p>
            <a:r>
              <a:rPr lang="en-US" sz="2600" dirty="0" smtClean="0"/>
              <a:t>Unique </a:t>
            </a:r>
            <a:r>
              <a:rPr lang="en-US" sz="2600" dirty="0"/>
              <a:t>Design and Operational </a:t>
            </a:r>
            <a:r>
              <a:rPr lang="en-US" sz="2600" dirty="0" smtClean="0"/>
              <a:t>Risks</a:t>
            </a:r>
          </a:p>
          <a:p>
            <a:pPr lvl="1"/>
            <a:r>
              <a:rPr lang="en-US" sz="2200" dirty="0" smtClean="0">
                <a:solidFill>
                  <a:schemeClr val="tx1"/>
                </a:solidFill>
              </a:rPr>
              <a:t>Traditional Certification, Risk Assessment, and Mitigations May Not Apply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81001"/>
            <a:ext cx="2362200" cy="2285999"/>
          </a:xfrm>
          <a:prstGeom prst="rect">
            <a:avLst/>
          </a:prstGeom>
        </p:spPr>
      </p:pic>
    </p:spTree>
    <p:extLst>
      <p:ext uri="{BB962C8B-B14F-4D97-AF65-F5344CB8AC3E}">
        <p14:creationId xmlns:p14="http://schemas.microsoft.com/office/powerpoint/2010/main" val="4214705733"/>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Waivers to Part 107</a:t>
            </a:r>
            <a:endParaRPr lang="en-US" dirty="0"/>
          </a:p>
        </p:txBody>
      </p:sp>
      <p:sp>
        <p:nvSpPr>
          <p:cNvPr id="3" name="Content Placeholder 2"/>
          <p:cNvSpPr>
            <a:spLocks noGrp="1"/>
          </p:cNvSpPr>
          <p:nvPr>
            <p:ph idx="1"/>
          </p:nvPr>
        </p:nvSpPr>
        <p:spPr>
          <a:xfrm>
            <a:off x="457204" y="1135705"/>
            <a:ext cx="8258780" cy="825228"/>
          </a:xfrm>
        </p:spPr>
        <p:txBody>
          <a:bodyPr>
            <a:noAutofit/>
          </a:bodyPr>
          <a:lstStyle/>
          <a:p>
            <a:r>
              <a:rPr lang="en-US" sz="2400" b="0" dirty="0" smtClean="0">
                <a:solidFill>
                  <a:schemeClr val="tx1"/>
                </a:solidFill>
              </a:rPr>
              <a:t>Certain Parts of 107 Can Be Waived, based on Safety Case</a:t>
            </a:r>
          </a:p>
          <a:p>
            <a:r>
              <a:rPr lang="en-US" sz="2400" b="0" dirty="0" smtClean="0">
                <a:solidFill>
                  <a:schemeClr val="tx1"/>
                </a:solidFill>
              </a:rPr>
              <a:t>Each is </a:t>
            </a:r>
            <a:r>
              <a:rPr lang="en-US" sz="2400" b="0" dirty="0">
                <a:solidFill>
                  <a:schemeClr val="tx1"/>
                </a:solidFill>
              </a:rPr>
              <a:t>E</a:t>
            </a:r>
            <a:r>
              <a:rPr lang="en-US" sz="2400" b="0" dirty="0" smtClean="0">
                <a:solidFill>
                  <a:schemeClr val="tx1"/>
                </a:solidFill>
              </a:rPr>
              <a:t>valuated Based on Specific Operational Risk</a:t>
            </a:r>
          </a:p>
          <a:p>
            <a:endParaRPr lang="en-US" b="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362200"/>
            <a:ext cx="5040547" cy="3224025"/>
          </a:xfrm>
          <a:prstGeom prst="rect">
            <a:avLst/>
          </a:prstGeom>
        </p:spPr>
      </p:pic>
    </p:spTree>
    <p:extLst>
      <p:ext uri="{BB962C8B-B14F-4D97-AF65-F5344CB8AC3E}">
        <p14:creationId xmlns:p14="http://schemas.microsoft.com/office/powerpoint/2010/main" val="297782866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Lessons Learned</a:t>
            </a:r>
            <a:endParaRPr lang="en-US" dirty="0"/>
          </a:p>
        </p:txBody>
      </p:sp>
      <p:sp>
        <p:nvSpPr>
          <p:cNvPr id="3" name="Content Placeholder 2"/>
          <p:cNvSpPr>
            <a:spLocks noGrp="1"/>
          </p:cNvSpPr>
          <p:nvPr>
            <p:ph idx="1"/>
          </p:nvPr>
        </p:nvSpPr>
        <p:spPr>
          <a:xfrm>
            <a:off x="457203" y="1133257"/>
            <a:ext cx="7244445" cy="5066504"/>
          </a:xfrm>
        </p:spPr>
        <p:txBody>
          <a:bodyPr>
            <a:normAutofit fontScale="92500" lnSpcReduction="20000"/>
          </a:bodyPr>
          <a:lstStyle/>
          <a:p>
            <a:r>
              <a:rPr lang="en-US" b="0" dirty="0" smtClean="0"/>
              <a:t>Certification Requirements Driven by Aircraft, Intended Concept of Operation, and Airspace/Area it </a:t>
            </a:r>
            <a:r>
              <a:rPr lang="en-US" b="0" dirty="0"/>
              <a:t>W</a:t>
            </a:r>
            <a:r>
              <a:rPr lang="en-US" b="0" dirty="0" smtClean="0"/>
              <a:t>ill Operate in</a:t>
            </a:r>
          </a:p>
          <a:p>
            <a:r>
              <a:rPr lang="en-US" b="0" dirty="0" smtClean="0"/>
              <a:t>Applicant Must Perform an Operational Risk Assessment Showing They Understand Their Impact on the Pubic/Existing Airspace</a:t>
            </a:r>
          </a:p>
          <a:p>
            <a:r>
              <a:rPr lang="en-US" b="0" dirty="0" smtClean="0"/>
              <a:t>Many Technology/Policy Decisions Still Made on a Case-by-Case Basis – No Single Answer or Silver Bullet</a:t>
            </a:r>
          </a:p>
          <a:p>
            <a:r>
              <a:rPr lang="en-US" b="0" dirty="0" smtClean="0"/>
              <a:t>Operational Integration is Largest Challenge – §91.113 </a:t>
            </a:r>
          </a:p>
          <a:p>
            <a:pPr lvl="1"/>
            <a:r>
              <a:rPr lang="en-US" dirty="0" smtClean="0">
                <a:solidFill>
                  <a:schemeClr val="tx1"/>
                </a:solidFill>
              </a:rPr>
              <a:t>No Single Manufacturer Has Come With Data or Even a Demonstrated Concept to Show They Can Integrate in the NAS</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88134"/>
            <a:ext cx="1516428" cy="1535619"/>
          </a:xfrm>
          <a:prstGeom prst="rect">
            <a:avLst/>
          </a:prstGeom>
        </p:spPr>
      </p:pic>
    </p:spTree>
    <p:extLst>
      <p:ext uri="{BB962C8B-B14F-4D97-AF65-F5344CB8AC3E}">
        <p14:creationId xmlns:p14="http://schemas.microsoft.com/office/powerpoint/2010/main" val="3568156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766" y="75165"/>
            <a:ext cx="1229462" cy="1296436"/>
          </a:xfrm>
          <a:prstGeom prst="rect">
            <a:avLst/>
          </a:prstGeom>
        </p:spPr>
      </p:pic>
      <p:sp>
        <p:nvSpPr>
          <p:cNvPr id="19459" name="Rectangle 2"/>
          <p:cNvSpPr>
            <a:spLocks noGrp="1" noChangeArrowheads="1"/>
          </p:cNvSpPr>
          <p:nvPr>
            <p:ph type="title"/>
          </p:nvPr>
        </p:nvSpPr>
        <p:spPr>
          <a:xfrm>
            <a:off x="406591" y="227656"/>
            <a:ext cx="8472488" cy="609600"/>
          </a:xfrm>
        </p:spPr>
        <p:txBody>
          <a:bodyPr>
            <a:normAutofit fontScale="90000"/>
          </a:bodyPr>
          <a:lstStyle/>
          <a:p>
            <a:pPr eaLnBrk="1" hangingPunct="1"/>
            <a:r>
              <a:rPr lang="en-US" dirty="0" smtClean="0"/>
              <a:t>Key Items To Enable UAS Certification</a:t>
            </a:r>
            <a:endParaRPr lang="en-US" sz="4000" dirty="0" smtClean="0"/>
          </a:p>
        </p:txBody>
      </p:sp>
      <p:sp>
        <p:nvSpPr>
          <p:cNvPr id="19460" name="Rectangle 3"/>
          <p:cNvSpPr>
            <a:spLocks noGrp="1" noChangeArrowheads="1"/>
          </p:cNvSpPr>
          <p:nvPr>
            <p:ph type="body" idx="1"/>
          </p:nvPr>
        </p:nvSpPr>
        <p:spPr>
          <a:xfrm>
            <a:off x="98235" y="904875"/>
            <a:ext cx="7826565" cy="4429125"/>
          </a:xfrm>
        </p:spPr>
        <p:txBody>
          <a:bodyPr>
            <a:noAutofit/>
          </a:bodyPr>
          <a:lstStyle/>
          <a:p>
            <a:r>
              <a:rPr lang="en-US" sz="2400" dirty="0">
                <a:solidFill>
                  <a:schemeClr val="tx1"/>
                </a:solidFill>
              </a:rPr>
              <a:t>Regulatory </a:t>
            </a:r>
            <a:r>
              <a:rPr lang="en-US" sz="2400" dirty="0" smtClean="0">
                <a:solidFill>
                  <a:schemeClr val="tx1"/>
                </a:solidFill>
              </a:rPr>
              <a:t>improvements – Part 107, Part 21, and Part </a:t>
            </a:r>
            <a:r>
              <a:rPr lang="en-US" sz="2400" dirty="0">
                <a:solidFill>
                  <a:schemeClr val="tx1"/>
                </a:solidFill>
              </a:rPr>
              <a:t>23</a:t>
            </a:r>
          </a:p>
          <a:p>
            <a:pPr lvl="1"/>
            <a:r>
              <a:rPr lang="en-US" sz="2000" dirty="0" smtClean="0">
                <a:solidFill>
                  <a:schemeClr val="tx1"/>
                </a:solidFill>
              </a:rPr>
              <a:t>Performance-based </a:t>
            </a:r>
            <a:r>
              <a:rPr lang="en-US" sz="2000" dirty="0">
                <a:solidFill>
                  <a:schemeClr val="tx1"/>
                </a:solidFill>
              </a:rPr>
              <a:t>regulations - top-level safety goals</a:t>
            </a:r>
          </a:p>
          <a:p>
            <a:pPr lvl="1"/>
            <a:r>
              <a:rPr lang="en-US" sz="2000" dirty="0">
                <a:solidFill>
                  <a:schemeClr val="tx1"/>
                </a:solidFill>
              </a:rPr>
              <a:t>Customizable design/certification requirements through collaborative Means of Compliance</a:t>
            </a:r>
          </a:p>
          <a:p>
            <a:r>
              <a:rPr lang="en-US" sz="2400" dirty="0" smtClean="0">
                <a:solidFill>
                  <a:schemeClr val="tx1"/>
                </a:solidFill>
              </a:rPr>
              <a:t>Standards for Electric Propulsion/lift </a:t>
            </a:r>
            <a:r>
              <a:rPr lang="en-US" sz="2400" dirty="0">
                <a:solidFill>
                  <a:schemeClr val="tx1"/>
                </a:solidFill>
              </a:rPr>
              <a:t>systems</a:t>
            </a:r>
          </a:p>
          <a:p>
            <a:pPr lvl="1"/>
            <a:r>
              <a:rPr lang="en-US" sz="2000" dirty="0">
                <a:solidFill>
                  <a:schemeClr val="tx1"/>
                </a:solidFill>
              </a:rPr>
              <a:t>Developing Requirements &amp; Experience in UAS</a:t>
            </a:r>
          </a:p>
          <a:p>
            <a:pPr lvl="1"/>
            <a:r>
              <a:rPr lang="en-US" sz="2000" dirty="0">
                <a:solidFill>
                  <a:schemeClr val="tx1"/>
                </a:solidFill>
              </a:rPr>
              <a:t>Recognize potential safety/efficiency benefits</a:t>
            </a:r>
          </a:p>
          <a:p>
            <a:r>
              <a:rPr lang="en-US" sz="2400" dirty="0" smtClean="0">
                <a:solidFill>
                  <a:schemeClr val="tx1"/>
                </a:solidFill>
              </a:rPr>
              <a:t>Augmented flight path </a:t>
            </a:r>
            <a:r>
              <a:rPr lang="en-US" sz="2400" dirty="0">
                <a:solidFill>
                  <a:schemeClr val="tx1"/>
                </a:solidFill>
              </a:rPr>
              <a:t>c</a:t>
            </a:r>
            <a:r>
              <a:rPr lang="en-US" sz="2400" dirty="0" smtClean="0">
                <a:solidFill>
                  <a:schemeClr val="tx1"/>
                </a:solidFill>
              </a:rPr>
              <a:t>ontrol &amp; automation (“Autonomy”)</a:t>
            </a:r>
          </a:p>
          <a:p>
            <a:pPr lvl="1"/>
            <a:r>
              <a:rPr lang="en-US" sz="2000" dirty="0" smtClean="0">
                <a:solidFill>
                  <a:schemeClr val="tx1"/>
                </a:solidFill>
              </a:rPr>
              <a:t>Collaboration for best practices, design requirements, architecture with industry, NASA, academia</a:t>
            </a:r>
          </a:p>
          <a:p>
            <a:pPr lvl="1"/>
            <a:r>
              <a:rPr lang="en-US" sz="2000" dirty="0" smtClean="0">
                <a:solidFill>
                  <a:schemeClr val="tx1"/>
                </a:solidFill>
              </a:rPr>
              <a:t>Gradual transfer of pilot responsibility/workload to Automation</a:t>
            </a:r>
            <a:endParaRPr lang="en-US" dirty="0" smtClean="0">
              <a:solidFill>
                <a:schemeClr val="tx1"/>
              </a:solidFill>
            </a:endParaRPr>
          </a:p>
        </p:txBody>
      </p:sp>
    </p:spTree>
    <p:extLst>
      <p:ext uri="{BB962C8B-B14F-4D97-AF65-F5344CB8AC3E}">
        <p14:creationId xmlns:p14="http://schemas.microsoft.com/office/powerpoint/2010/main" val="63401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75673"/>
            <a:ext cx="6236091" cy="1143000"/>
          </a:xfrm>
        </p:spPr>
        <p:txBody>
          <a:bodyPr/>
          <a:lstStyle/>
          <a:p>
            <a:r>
              <a:rPr lang="en-US" dirty="0" smtClean="0"/>
              <a:t>Safety From Experience</a:t>
            </a:r>
            <a:endParaRPr lang="en-US" dirty="0"/>
          </a:p>
        </p:txBody>
      </p:sp>
      <p:sp>
        <p:nvSpPr>
          <p:cNvPr id="3" name="Content Placeholder 2"/>
          <p:cNvSpPr>
            <a:spLocks noGrp="1"/>
          </p:cNvSpPr>
          <p:nvPr>
            <p:ph idx="1"/>
          </p:nvPr>
        </p:nvSpPr>
        <p:spPr>
          <a:xfrm>
            <a:off x="533400" y="1066800"/>
            <a:ext cx="8050213" cy="4391025"/>
          </a:xfrm>
        </p:spPr>
        <p:txBody>
          <a:bodyPr/>
          <a:lstStyle/>
          <a:p>
            <a:r>
              <a:rPr lang="en-US" dirty="0" smtClean="0"/>
              <a:t>We have a history of finding ways to bring new technology into the National Airspace System safely</a:t>
            </a:r>
          </a:p>
          <a:p>
            <a:r>
              <a:rPr lang="en-US" dirty="0" smtClean="0"/>
              <a:t>We are already using a well-proven risk-based approach to safety</a:t>
            </a:r>
          </a:p>
          <a:p>
            <a:r>
              <a:rPr lang="en-US" dirty="0" smtClean="0"/>
              <a:t>Society Recognizes a need for </a:t>
            </a:r>
            <a:r>
              <a:rPr lang="en-US" dirty="0"/>
              <a:t>b</a:t>
            </a:r>
            <a:r>
              <a:rPr lang="en-US" dirty="0" smtClean="0"/>
              <a:t>alance regarding FAA Rigor vs. Safety Improvement – Drives cost, time for project</a:t>
            </a:r>
          </a:p>
          <a:p>
            <a:r>
              <a:rPr lang="en-US" dirty="0" smtClean="0"/>
              <a:t>UAS Certification will lead to future technology benefits for manned aviation</a:t>
            </a:r>
            <a:endParaRPr lang="en-US" dirty="0"/>
          </a:p>
        </p:txBody>
      </p:sp>
    </p:spTree>
    <p:extLst>
      <p:ext uri="{BB962C8B-B14F-4D97-AF65-F5344CB8AC3E}">
        <p14:creationId xmlns:p14="http://schemas.microsoft.com/office/powerpoint/2010/main" val="350928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398" y="251479"/>
            <a:ext cx="8472488" cy="609600"/>
          </a:xfrm>
        </p:spPr>
        <p:txBody>
          <a:bodyPr/>
          <a:lstStyle/>
          <a:p>
            <a:r>
              <a:rPr lang="en-US" dirty="0" smtClean="0"/>
              <a:t>UAS Operations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49810931"/>
              </p:ext>
            </p:extLst>
          </p:nvPr>
        </p:nvGraphicFramePr>
        <p:xfrm>
          <a:off x="255494" y="838200"/>
          <a:ext cx="8647392" cy="517806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31720358"/>
                    </a:ext>
                  </a:extLst>
                </a:gridCol>
                <a:gridCol w="1371600">
                  <a:extLst>
                    <a:ext uri="{9D8B030D-6E8A-4147-A177-3AD203B41FA5}">
                      <a16:colId xmlns:a16="http://schemas.microsoft.com/office/drawing/2014/main" val="3189377592"/>
                    </a:ext>
                  </a:extLst>
                </a:gridCol>
                <a:gridCol w="1428096">
                  <a:extLst>
                    <a:ext uri="{9D8B030D-6E8A-4147-A177-3AD203B41FA5}">
                      <a16:colId xmlns:a16="http://schemas.microsoft.com/office/drawing/2014/main" val="2677087837"/>
                    </a:ext>
                  </a:extLst>
                </a:gridCol>
                <a:gridCol w="1441232">
                  <a:extLst>
                    <a:ext uri="{9D8B030D-6E8A-4147-A177-3AD203B41FA5}">
                      <a16:colId xmlns:a16="http://schemas.microsoft.com/office/drawing/2014/main" val="2401248946"/>
                    </a:ext>
                  </a:extLst>
                </a:gridCol>
                <a:gridCol w="1441232">
                  <a:extLst>
                    <a:ext uri="{9D8B030D-6E8A-4147-A177-3AD203B41FA5}">
                      <a16:colId xmlns:a16="http://schemas.microsoft.com/office/drawing/2014/main" val="3834049828"/>
                    </a:ext>
                  </a:extLst>
                </a:gridCol>
                <a:gridCol w="1441232">
                  <a:extLst>
                    <a:ext uri="{9D8B030D-6E8A-4147-A177-3AD203B41FA5}">
                      <a16:colId xmlns:a16="http://schemas.microsoft.com/office/drawing/2014/main" val="1482241150"/>
                    </a:ext>
                  </a:extLst>
                </a:gridCol>
              </a:tblGrid>
              <a:tr h="526059">
                <a:tc>
                  <a:txBody>
                    <a:bodyPr/>
                    <a:lstStyle/>
                    <a:p>
                      <a:r>
                        <a:rPr lang="en-US" sz="1400" dirty="0" smtClean="0">
                          <a:solidFill>
                            <a:srgbClr val="FFFF00"/>
                          </a:solidFill>
                        </a:rPr>
                        <a:t>Increasing</a:t>
                      </a:r>
                      <a:r>
                        <a:rPr lang="en-US" sz="1400" baseline="0" dirty="0" smtClean="0">
                          <a:solidFill>
                            <a:srgbClr val="FFFF00"/>
                          </a:solidFill>
                        </a:rPr>
                        <a:t> Risk</a:t>
                      </a:r>
                      <a:endParaRPr lang="en-US" sz="1400" dirty="0">
                        <a:solidFill>
                          <a:srgbClr val="FFFF00"/>
                        </a:solidFill>
                      </a:endParaRPr>
                    </a:p>
                  </a:txBody>
                  <a:tcPr/>
                </a:tc>
                <a:tc>
                  <a:txBody>
                    <a:bodyPr/>
                    <a:lstStyle/>
                    <a:p>
                      <a:r>
                        <a:rPr lang="en-US" sz="1400" b="1" kern="1200" dirty="0" smtClean="0">
                          <a:solidFill>
                            <a:schemeClr val="bg1"/>
                          </a:solidFill>
                          <a:latin typeface="+mn-lt"/>
                          <a:ea typeface="+mn-ea"/>
                          <a:cs typeface="+mn-cs"/>
                        </a:rPr>
                        <a:t>Aircraft Requirements</a:t>
                      </a:r>
                      <a:endParaRPr lang="en-US" sz="1400" b="1" kern="1200" dirty="0">
                        <a:solidFill>
                          <a:schemeClr val="bg1"/>
                        </a:solidFill>
                        <a:latin typeface="+mn-lt"/>
                        <a:ea typeface="+mn-ea"/>
                        <a:cs typeface="+mn-cs"/>
                      </a:endParaRPr>
                    </a:p>
                  </a:txBody>
                  <a:tcPr/>
                </a:tc>
                <a:tc>
                  <a:txBody>
                    <a:bodyPr/>
                    <a:lstStyle/>
                    <a:p>
                      <a:r>
                        <a:rPr lang="en-US" sz="1400" b="1" kern="1200" dirty="0" smtClean="0">
                          <a:solidFill>
                            <a:srgbClr val="FFFF00"/>
                          </a:solidFill>
                          <a:latin typeface="+mn-lt"/>
                          <a:ea typeface="+mn-ea"/>
                          <a:cs typeface="+mn-cs"/>
                        </a:rPr>
                        <a:t>UAS Registration</a:t>
                      </a:r>
                      <a:endParaRPr lang="en-US" sz="1400" b="1" kern="1200" dirty="0">
                        <a:solidFill>
                          <a:srgbClr val="FFFF00"/>
                        </a:solidFill>
                        <a:latin typeface="+mn-lt"/>
                        <a:ea typeface="+mn-ea"/>
                        <a:cs typeface="+mn-cs"/>
                      </a:endParaRPr>
                    </a:p>
                  </a:txBody>
                  <a:tcPr/>
                </a:tc>
                <a:tc>
                  <a:txBody>
                    <a:bodyPr/>
                    <a:lstStyle/>
                    <a:p>
                      <a:r>
                        <a:rPr lang="en-US" sz="1400" dirty="0" smtClean="0"/>
                        <a:t>Pilot Requirements</a:t>
                      </a:r>
                      <a:endParaRPr lang="en-US" sz="1400" dirty="0"/>
                    </a:p>
                  </a:txBody>
                  <a:tcPr/>
                </a:tc>
                <a:tc>
                  <a:txBody>
                    <a:bodyPr/>
                    <a:lstStyle/>
                    <a:p>
                      <a:r>
                        <a:rPr lang="en-US" sz="1400" dirty="0" smtClean="0"/>
                        <a:t>Types of Operation</a:t>
                      </a:r>
                      <a:endParaRPr lang="en-US" sz="1400" dirty="0"/>
                    </a:p>
                  </a:txBody>
                  <a:tcPr/>
                </a:tc>
                <a:tc>
                  <a:txBody>
                    <a:bodyPr/>
                    <a:lstStyle/>
                    <a:p>
                      <a:r>
                        <a:rPr lang="en-US" sz="1400" dirty="0" smtClean="0"/>
                        <a:t>Airspace</a:t>
                      </a:r>
                      <a:r>
                        <a:rPr lang="en-US" sz="1400" baseline="0" dirty="0" smtClean="0"/>
                        <a:t> Requirements</a:t>
                      </a:r>
                      <a:endParaRPr lang="en-US" sz="1400" dirty="0"/>
                    </a:p>
                  </a:txBody>
                  <a:tcPr/>
                </a:tc>
                <a:extLst>
                  <a:ext uri="{0D108BD9-81ED-4DB2-BD59-A6C34878D82A}">
                    <a16:rowId xmlns:a16="http://schemas.microsoft.com/office/drawing/2014/main" val="3870756901"/>
                  </a:ext>
                </a:extLst>
              </a:tr>
              <a:tr h="905131">
                <a:tc>
                  <a:txBody>
                    <a:bodyPr/>
                    <a:lstStyle/>
                    <a:p>
                      <a:r>
                        <a:rPr lang="en-US" sz="1600" b="1" dirty="0" smtClean="0"/>
                        <a:t>Part 101 Model Aircraft</a:t>
                      </a:r>
                      <a:endParaRPr lang="en-US" sz="1600" b="1" dirty="0"/>
                    </a:p>
                  </a:txBody>
                  <a:tcPr/>
                </a:tc>
                <a:tc>
                  <a:txBody>
                    <a:bodyPr/>
                    <a:lstStyle/>
                    <a:p>
                      <a:r>
                        <a:rPr lang="en-US" sz="1050" dirty="0" smtClean="0"/>
                        <a:t>UAS &lt; 55 pounds</a:t>
                      </a:r>
                      <a:endParaRPr lang="en-US" sz="1050" baseline="0" dirty="0" smtClean="0"/>
                    </a:p>
                    <a:p>
                      <a:endParaRPr lang="en-US" sz="1050" baseline="0" dirty="0" smtClean="0"/>
                    </a:p>
                    <a:p>
                      <a:r>
                        <a:rPr lang="en-US" sz="900" baseline="0" dirty="0" smtClean="0"/>
                        <a:t>*unless otherwise certified through a CBO</a:t>
                      </a:r>
                      <a:endParaRPr lang="en-US" sz="900" dirty="0"/>
                    </a:p>
                  </a:txBody>
                  <a:tcPr/>
                </a:tc>
                <a:tc>
                  <a:txBody>
                    <a:bodyPr/>
                    <a:lstStyle/>
                    <a:p>
                      <a:r>
                        <a:rPr lang="en-US" sz="1050" dirty="0" smtClean="0"/>
                        <a:t>Registration</a:t>
                      </a:r>
                      <a:r>
                        <a:rPr lang="en-US" sz="1050" baseline="0" dirty="0" smtClean="0"/>
                        <a:t> not required*</a:t>
                      </a:r>
                    </a:p>
                    <a:p>
                      <a:endParaRPr lang="en-US" sz="1050" baseline="0" dirty="0" smtClean="0"/>
                    </a:p>
                    <a:p>
                      <a:r>
                        <a:rPr lang="en-US" sz="900" kern="1200" baseline="0" dirty="0" smtClean="0">
                          <a:solidFill>
                            <a:schemeClr val="dk1"/>
                          </a:solidFill>
                          <a:latin typeface="+mn-lt"/>
                          <a:ea typeface="+mn-ea"/>
                          <a:cs typeface="+mn-cs"/>
                        </a:rPr>
                        <a:t>*Voluntary registration encouraged</a:t>
                      </a:r>
                      <a:endParaRPr lang="en-US" sz="900" kern="1200" baseline="0" dirty="0">
                        <a:solidFill>
                          <a:schemeClr val="dk1"/>
                        </a:solidFill>
                        <a:latin typeface="+mn-lt"/>
                        <a:ea typeface="+mn-ea"/>
                        <a:cs typeface="+mn-cs"/>
                      </a:endParaRPr>
                    </a:p>
                  </a:txBody>
                  <a:tcPr/>
                </a:tc>
                <a:tc>
                  <a:txBody>
                    <a:bodyPr/>
                    <a:lstStyle/>
                    <a:p>
                      <a:r>
                        <a:rPr lang="en-US" sz="1050" dirty="0" smtClean="0"/>
                        <a:t>Community-Based</a:t>
                      </a:r>
                      <a:r>
                        <a:rPr lang="en-US" sz="1050" baseline="0" dirty="0" smtClean="0"/>
                        <a:t> Organization (CBO) standards</a:t>
                      </a:r>
                      <a:endParaRPr lang="en-US" sz="1050" dirty="0"/>
                    </a:p>
                  </a:txBody>
                  <a:tcPr/>
                </a:tc>
                <a:tc>
                  <a:txBody>
                    <a:bodyPr/>
                    <a:lstStyle/>
                    <a:p>
                      <a:r>
                        <a:rPr lang="en-US" sz="1050" dirty="0" smtClean="0"/>
                        <a:t>Hobby or recreational,</a:t>
                      </a:r>
                      <a:r>
                        <a:rPr lang="en-US" sz="1050" baseline="0" dirty="0" smtClean="0"/>
                        <a:t> VLOS, Part 101 operating rules, CBO standards</a:t>
                      </a:r>
                      <a:endParaRPr lang="en-US" sz="1050" dirty="0"/>
                    </a:p>
                  </a:txBody>
                  <a:tcPr/>
                </a:tc>
                <a:tc>
                  <a:txBody>
                    <a:bodyPr/>
                    <a:lstStyle/>
                    <a:p>
                      <a:r>
                        <a:rPr lang="en-US" sz="1050" dirty="0" smtClean="0"/>
                        <a:t>Notification requirement</a:t>
                      </a:r>
                      <a:r>
                        <a:rPr lang="en-US" sz="1050" baseline="0" dirty="0" smtClean="0"/>
                        <a:t> within 5 miles of an airport</a:t>
                      </a:r>
                      <a:endParaRPr lang="en-US" sz="1050" dirty="0"/>
                    </a:p>
                  </a:txBody>
                  <a:tcPr/>
                </a:tc>
                <a:extLst>
                  <a:ext uri="{0D108BD9-81ED-4DB2-BD59-A6C34878D82A}">
                    <a16:rowId xmlns:a16="http://schemas.microsoft.com/office/drawing/2014/main" val="1129723182"/>
                  </a:ext>
                </a:extLst>
              </a:tr>
              <a:tr h="742671">
                <a:tc>
                  <a:txBody>
                    <a:bodyPr/>
                    <a:lstStyle/>
                    <a:p>
                      <a:r>
                        <a:rPr lang="en-US" sz="1600" b="1" dirty="0" smtClean="0"/>
                        <a:t>Part 107</a:t>
                      </a:r>
                      <a:endParaRPr lang="en-US" sz="1600" b="1" dirty="0"/>
                    </a:p>
                  </a:txBody>
                  <a:tcPr/>
                </a:tc>
                <a:tc>
                  <a:txBody>
                    <a:bodyPr/>
                    <a:lstStyle/>
                    <a:p>
                      <a:r>
                        <a:rPr lang="en-US" sz="1050" dirty="0" smtClean="0"/>
                        <a:t>UAS &lt; 55 pounds</a:t>
                      </a:r>
                      <a:endParaRPr lang="en-US" sz="1050" dirty="0"/>
                    </a:p>
                  </a:txBody>
                  <a:tcPr/>
                </a:tc>
                <a:tc>
                  <a:txBody>
                    <a:bodyPr/>
                    <a:lstStyle/>
                    <a:p>
                      <a:r>
                        <a:rPr lang="en-US" sz="1050" dirty="0" smtClean="0"/>
                        <a:t>Register through Small</a:t>
                      </a:r>
                      <a:r>
                        <a:rPr lang="en-US" sz="1050" baseline="0" dirty="0" smtClean="0"/>
                        <a:t> UAS Registration Service</a:t>
                      </a:r>
                      <a:endParaRPr lang="en-US" sz="1050" dirty="0"/>
                    </a:p>
                  </a:txBody>
                  <a:tcPr/>
                </a:tc>
                <a:tc>
                  <a:txBody>
                    <a:bodyPr/>
                    <a:lstStyle/>
                    <a:p>
                      <a:r>
                        <a:rPr lang="en-US" sz="1050" dirty="0" smtClean="0"/>
                        <a:t>Part 107 remote pilot certificate with small UAS rating</a:t>
                      </a:r>
                      <a:endParaRPr lang="en-US" sz="1050" dirty="0"/>
                    </a:p>
                  </a:txBody>
                  <a:tcPr/>
                </a:tc>
                <a:tc>
                  <a:txBody>
                    <a:bodyPr/>
                    <a:lstStyle/>
                    <a:p>
                      <a:r>
                        <a:rPr lang="en-US" sz="1050" dirty="0" smtClean="0"/>
                        <a:t>VLOS,</a:t>
                      </a:r>
                      <a:r>
                        <a:rPr lang="en-US" sz="1050" baseline="0" dirty="0" smtClean="0"/>
                        <a:t> daytime, Class G, 400 </a:t>
                      </a:r>
                      <a:r>
                        <a:rPr lang="en-US" sz="1050" baseline="0" dirty="0" err="1" smtClean="0"/>
                        <a:t>ft</a:t>
                      </a:r>
                      <a:r>
                        <a:rPr lang="en-US" sz="1050" baseline="0" dirty="0" smtClean="0"/>
                        <a:t>, not over people OR waiver provisions</a:t>
                      </a:r>
                      <a:endParaRPr lang="en-US" sz="1050" dirty="0"/>
                    </a:p>
                  </a:txBody>
                  <a:tcPr/>
                </a:tc>
                <a:tc>
                  <a:txBody>
                    <a:bodyPr/>
                    <a:lstStyle/>
                    <a:p>
                      <a:r>
                        <a:rPr lang="en-US" sz="1050" dirty="0" smtClean="0"/>
                        <a:t>Airspace waiver or authorization for Class B, C, D, E</a:t>
                      </a:r>
                      <a:r>
                        <a:rPr lang="en-US" sz="1050" baseline="0" dirty="0" smtClean="0"/>
                        <a:t> airspace</a:t>
                      </a:r>
                      <a:endParaRPr lang="en-US" sz="1050" dirty="0"/>
                    </a:p>
                  </a:txBody>
                  <a:tcPr/>
                </a:tc>
                <a:extLst>
                  <a:ext uri="{0D108BD9-81ED-4DB2-BD59-A6C34878D82A}">
                    <a16:rowId xmlns:a16="http://schemas.microsoft.com/office/drawing/2014/main" val="3074642523"/>
                  </a:ext>
                </a:extLst>
              </a:tr>
              <a:tr h="580212">
                <a:tc>
                  <a:txBody>
                    <a:bodyPr/>
                    <a:lstStyle/>
                    <a:p>
                      <a:r>
                        <a:rPr lang="en-US" sz="1600" b="1" dirty="0" smtClean="0"/>
                        <a:t>Section 333</a:t>
                      </a:r>
                      <a:endParaRPr lang="en-US" sz="1600" b="1" dirty="0"/>
                    </a:p>
                  </a:txBody>
                  <a:tcPr/>
                </a:tc>
                <a:tc>
                  <a:txBody>
                    <a:bodyPr/>
                    <a:lstStyle/>
                    <a:p>
                      <a:r>
                        <a:rPr lang="en-US" sz="1050" dirty="0" smtClean="0"/>
                        <a:t>As specified</a:t>
                      </a:r>
                      <a:r>
                        <a:rPr lang="en-US" sz="1050" baseline="0" dirty="0" smtClean="0"/>
                        <a:t> in exemption</a:t>
                      </a:r>
                      <a:endParaRPr lang="en-US" sz="1050" dirty="0"/>
                    </a:p>
                  </a:txBody>
                  <a:tcPr/>
                </a:tc>
                <a:tc>
                  <a:txBody>
                    <a:bodyPr/>
                    <a:lstStyle/>
                    <a:p>
                      <a:r>
                        <a:rPr lang="en-US" sz="1050" dirty="0" smtClean="0"/>
                        <a:t>For UAS &gt; 55 pounds, N-number registration</a:t>
                      </a:r>
                      <a:r>
                        <a:rPr lang="en-US" sz="1050" baseline="0" dirty="0" smtClean="0"/>
                        <a:t> required </a:t>
                      </a:r>
                      <a:endParaRPr lang="en-US" sz="1050" dirty="0"/>
                    </a:p>
                  </a:txBody>
                  <a:tcPr/>
                </a:tc>
                <a:tc>
                  <a:txBody>
                    <a:bodyPr/>
                    <a:lstStyle/>
                    <a:p>
                      <a:r>
                        <a:rPr lang="en-US" sz="1050" dirty="0" smtClean="0"/>
                        <a:t>Part 61 airman certificate</a:t>
                      </a:r>
                      <a:endParaRPr lang="en-US" sz="1050" dirty="0"/>
                    </a:p>
                  </a:txBody>
                  <a:tcPr/>
                </a:tc>
                <a:tc>
                  <a:txBody>
                    <a:bodyPr/>
                    <a:lstStyle/>
                    <a:p>
                      <a:r>
                        <a:rPr lang="en-US" sz="1050" dirty="0" smtClean="0"/>
                        <a:t>UAS &gt; 55 pounds</a:t>
                      </a:r>
                      <a:endParaRPr lang="en-US" sz="1050" dirty="0"/>
                    </a:p>
                  </a:txBody>
                  <a:tcPr/>
                </a:tc>
                <a:tc>
                  <a:txBody>
                    <a:bodyPr/>
                    <a:lstStyle/>
                    <a:p>
                      <a:r>
                        <a:rPr lang="en-US" sz="1050" dirty="0" smtClean="0"/>
                        <a:t>Blanket COA or standard</a:t>
                      </a:r>
                      <a:r>
                        <a:rPr lang="en-US" sz="1050" baseline="0" dirty="0" smtClean="0"/>
                        <a:t> COA for specific airspace</a:t>
                      </a:r>
                      <a:endParaRPr lang="en-US" sz="1050" dirty="0"/>
                    </a:p>
                  </a:txBody>
                  <a:tcPr/>
                </a:tc>
                <a:extLst>
                  <a:ext uri="{0D108BD9-81ED-4DB2-BD59-A6C34878D82A}">
                    <a16:rowId xmlns:a16="http://schemas.microsoft.com/office/drawing/2014/main" val="762626062"/>
                  </a:ext>
                </a:extLst>
              </a:tr>
              <a:tr h="742671">
                <a:tc>
                  <a:txBody>
                    <a:bodyPr/>
                    <a:lstStyle/>
                    <a:p>
                      <a:r>
                        <a:rPr lang="en-US" sz="1600" b="1" dirty="0" smtClean="0"/>
                        <a:t>Public Aircraft</a:t>
                      </a:r>
                      <a:endParaRPr lang="en-US" sz="1600" b="1" dirty="0"/>
                    </a:p>
                  </a:txBody>
                  <a:tcPr/>
                </a:tc>
                <a:tc>
                  <a:txBody>
                    <a:bodyPr/>
                    <a:lstStyle/>
                    <a:p>
                      <a:r>
                        <a:rPr lang="en-US" sz="1050" dirty="0" smtClean="0"/>
                        <a:t>Self-certification by public agency</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dirty="0"/>
                    </a:p>
                  </a:txBody>
                  <a:tcPr/>
                </a:tc>
                <a:tc>
                  <a:txBody>
                    <a:bodyPr/>
                    <a:lstStyle/>
                    <a:p>
                      <a:r>
                        <a:rPr lang="en-US" sz="1050" dirty="0" smtClean="0"/>
                        <a:t>Self-certification by public agency</a:t>
                      </a:r>
                      <a:endParaRPr lang="en-US" sz="1050" dirty="0"/>
                    </a:p>
                  </a:txBody>
                  <a:tcPr/>
                </a:tc>
                <a:tc>
                  <a:txBody>
                    <a:bodyPr/>
                    <a:lstStyle/>
                    <a:p>
                      <a:r>
                        <a:rPr lang="en-US" sz="1050" dirty="0" smtClean="0"/>
                        <a:t>Public</a:t>
                      </a:r>
                      <a:r>
                        <a:rPr lang="en-US" sz="1050" baseline="0" dirty="0" smtClean="0"/>
                        <a:t> Aircraft Operations (AC 00-1.1A); UAS Test Site Operations</a:t>
                      </a:r>
                      <a:endParaRPr lang="en-US" sz="1050" dirty="0"/>
                    </a:p>
                  </a:txBody>
                  <a:tcPr/>
                </a:tc>
                <a:tc>
                  <a:txBody>
                    <a:bodyPr/>
                    <a:lstStyle/>
                    <a:p>
                      <a:r>
                        <a:rPr lang="en-US" sz="1050" dirty="0" smtClean="0"/>
                        <a:t>Blanket</a:t>
                      </a:r>
                      <a:r>
                        <a:rPr lang="en-US" sz="1050" baseline="0" dirty="0" smtClean="0"/>
                        <a:t> COA or Standard COA for specific airspace</a:t>
                      </a:r>
                      <a:endParaRPr lang="en-US" sz="1050" dirty="0"/>
                    </a:p>
                  </a:txBody>
                  <a:tcPr/>
                </a:tc>
                <a:extLst>
                  <a:ext uri="{0D108BD9-81ED-4DB2-BD59-A6C34878D82A}">
                    <a16:rowId xmlns:a16="http://schemas.microsoft.com/office/drawing/2014/main" val="69882669"/>
                  </a:ext>
                </a:extLst>
              </a:tr>
              <a:tr h="742671">
                <a:tc>
                  <a:txBody>
                    <a:bodyPr/>
                    <a:lstStyle/>
                    <a:p>
                      <a:r>
                        <a:rPr lang="en-US" sz="1600" b="1" dirty="0" smtClean="0"/>
                        <a:t>Experimental Aircraft</a:t>
                      </a:r>
                      <a:endParaRPr lang="en-US" sz="1600" b="1" dirty="0"/>
                    </a:p>
                  </a:txBody>
                  <a:tcPr/>
                </a:tc>
                <a:tc>
                  <a:txBody>
                    <a:bodyPr/>
                    <a:lstStyle/>
                    <a:p>
                      <a:r>
                        <a:rPr lang="en-US" sz="1050" dirty="0" smtClean="0"/>
                        <a:t>Experimental Special Airworthiness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Research and Development</a:t>
                      </a:r>
                      <a:r>
                        <a:rPr lang="en-US" sz="1050" baseline="0" dirty="0" smtClean="0"/>
                        <a:t>, crew training, and market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Standard</a:t>
                      </a:r>
                      <a:r>
                        <a:rPr lang="en-US" sz="1050" baseline="0" dirty="0" smtClean="0"/>
                        <a:t> COA for specific airspace</a:t>
                      </a:r>
                      <a:endParaRPr lang="en-US" sz="1050" dirty="0" smtClean="0"/>
                    </a:p>
                  </a:txBody>
                  <a:tcPr/>
                </a:tc>
                <a:extLst>
                  <a:ext uri="{0D108BD9-81ED-4DB2-BD59-A6C34878D82A}">
                    <a16:rowId xmlns:a16="http://schemas.microsoft.com/office/drawing/2014/main" val="469681673"/>
                  </a:ext>
                </a:extLst>
              </a:tr>
              <a:tr h="835505">
                <a:tc>
                  <a:txBody>
                    <a:bodyPr/>
                    <a:lstStyle/>
                    <a:p>
                      <a:r>
                        <a:rPr lang="en-US" sz="1600" b="1" dirty="0" smtClean="0"/>
                        <a:t>Type Certificated Aircraft</a:t>
                      </a:r>
                      <a:endParaRPr lang="en-US" sz="1600" b="1" dirty="0"/>
                    </a:p>
                  </a:txBody>
                  <a:tcPr/>
                </a:tc>
                <a:tc>
                  <a:txBody>
                    <a:bodyPr/>
                    <a:lstStyle/>
                    <a:p>
                      <a:r>
                        <a:rPr lang="en-US" sz="1050" dirty="0" smtClean="0"/>
                        <a:t>Restricted</a:t>
                      </a:r>
                      <a:r>
                        <a:rPr lang="en-US" sz="1050" baseline="0" dirty="0" smtClean="0"/>
                        <a:t> type or special class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Specified in operating</a:t>
                      </a:r>
                      <a:r>
                        <a:rPr lang="en-US" sz="1050" baseline="0" dirty="0" smtClean="0"/>
                        <a:t> authorization</a:t>
                      </a:r>
                      <a:endParaRPr lang="en-US" sz="1050" dirty="0"/>
                    </a:p>
                  </a:txBody>
                  <a:tcPr/>
                </a:tc>
                <a:tc>
                  <a:txBody>
                    <a:bodyPr/>
                    <a:lstStyle/>
                    <a:p>
                      <a:r>
                        <a:rPr lang="en-US" sz="1050" dirty="0" smtClean="0"/>
                        <a:t>Part 91 airspace requirements</a:t>
                      </a:r>
                      <a:endParaRPr lang="en-US" sz="1050" dirty="0"/>
                    </a:p>
                  </a:txBody>
                  <a:tcPr/>
                </a:tc>
                <a:extLst>
                  <a:ext uri="{0D108BD9-81ED-4DB2-BD59-A6C34878D82A}">
                    <a16:rowId xmlns:a16="http://schemas.microsoft.com/office/drawing/2014/main" val="2848984645"/>
                  </a:ext>
                </a:extLst>
              </a:tr>
            </a:tbl>
          </a:graphicData>
        </a:graphic>
      </p:graphicFrame>
      <p:sp>
        <p:nvSpPr>
          <p:cNvPr id="5" name="Rectangle 1"/>
          <p:cNvSpPr>
            <a:spLocks noChangeArrowheads="1"/>
          </p:cNvSpPr>
          <p:nvPr/>
        </p:nvSpPr>
        <p:spPr bwMode="auto">
          <a:xfrm>
            <a:off x="255494" y="838200"/>
            <a:ext cx="1497106" cy="5174240"/>
          </a:xfrm>
          <a:prstGeom prst="rect">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a:p>
        </p:txBody>
      </p:sp>
      <p:cxnSp>
        <p:nvCxnSpPr>
          <p:cNvPr id="8" name="Straight Arrow Connector 7"/>
          <p:cNvCxnSpPr/>
          <p:nvPr/>
        </p:nvCxnSpPr>
        <p:spPr bwMode="auto">
          <a:xfrm>
            <a:off x="990600" y="1143000"/>
            <a:ext cx="0" cy="228600"/>
          </a:xfrm>
          <a:prstGeom prst="straightConnector1">
            <a:avLst/>
          </a:pr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1"/>
          <p:cNvSpPr>
            <a:spLocks noChangeArrowheads="1"/>
          </p:cNvSpPr>
          <p:nvPr/>
        </p:nvSpPr>
        <p:spPr bwMode="auto">
          <a:xfrm>
            <a:off x="3105732" y="830317"/>
            <a:ext cx="1497106" cy="5174240"/>
          </a:xfrm>
          <a:prstGeom prst="rect">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a:p>
        </p:txBody>
      </p:sp>
    </p:spTree>
    <p:extLst>
      <p:ext uri="{BB962C8B-B14F-4D97-AF65-F5344CB8AC3E}">
        <p14:creationId xmlns:p14="http://schemas.microsoft.com/office/powerpoint/2010/main" val="337659042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Importance of Registration</a:t>
            </a:r>
            <a:endParaRPr lang="en-US" dirty="0"/>
          </a:p>
        </p:txBody>
      </p:sp>
      <p:sp>
        <p:nvSpPr>
          <p:cNvPr id="5" name="Content Placeholder 4"/>
          <p:cNvSpPr>
            <a:spLocks noGrp="1"/>
          </p:cNvSpPr>
          <p:nvPr>
            <p:ph idx="1"/>
          </p:nvPr>
        </p:nvSpPr>
        <p:spPr/>
        <p:txBody>
          <a:bodyPr/>
          <a:lstStyle/>
          <a:p>
            <a:r>
              <a:rPr lang="en-US" sz="2400" dirty="0" smtClean="0"/>
              <a:t>Support FAA safety programs and agency management</a:t>
            </a:r>
          </a:p>
          <a:p>
            <a:pPr lvl="1"/>
            <a:r>
              <a:rPr lang="en-US" sz="2000" dirty="0" smtClean="0"/>
              <a:t>Provide aircraft owners and operators information about potential mechanical defects or unsafe conditions of their aircraft</a:t>
            </a:r>
          </a:p>
          <a:p>
            <a:pPr lvl="1"/>
            <a:r>
              <a:rPr lang="en-US" sz="2000" dirty="0" smtClean="0"/>
              <a:t>Educate owners regarding safety requirements for operation</a:t>
            </a:r>
          </a:p>
          <a:p>
            <a:r>
              <a:rPr lang="en-US" sz="2400" dirty="0" smtClean="0"/>
              <a:t>Aid law enforcement and aircraft accident investigations</a:t>
            </a:r>
          </a:p>
          <a:p>
            <a:r>
              <a:rPr lang="en-US" sz="2400" dirty="0" smtClean="0"/>
              <a:t>Repository of legal documents to determine legal ownership of aircraft</a:t>
            </a:r>
          </a:p>
          <a:p>
            <a:r>
              <a:rPr lang="en-US" sz="2400" dirty="0" smtClean="0"/>
              <a:t>Aid in national defense and support safe and economically strong civil aviation system</a:t>
            </a:r>
            <a:endParaRPr lang="en-US" sz="2400" dirty="0"/>
          </a:p>
        </p:txBody>
      </p:sp>
    </p:spTree>
    <p:extLst>
      <p:ext uri="{BB962C8B-B14F-4D97-AF65-F5344CB8AC3E}">
        <p14:creationId xmlns:p14="http://schemas.microsoft.com/office/powerpoint/2010/main" val="248375000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UAS Registration</a:t>
            </a:r>
            <a:endParaRPr lang="en-US" dirty="0"/>
          </a:p>
        </p:txBody>
      </p:sp>
      <p:sp>
        <p:nvSpPr>
          <p:cNvPr id="5" name="Content Placeholder 4"/>
          <p:cNvSpPr>
            <a:spLocks noGrp="1"/>
          </p:cNvSpPr>
          <p:nvPr>
            <p:ph idx="1"/>
          </p:nvPr>
        </p:nvSpPr>
        <p:spPr>
          <a:xfrm>
            <a:off x="871730" y="1303010"/>
            <a:ext cx="8050213" cy="1006475"/>
          </a:xfrm>
        </p:spPr>
        <p:txBody>
          <a:bodyPr/>
          <a:lstStyle/>
          <a:p>
            <a:pPr marL="0" indent="0">
              <a:buNone/>
            </a:pPr>
            <a:r>
              <a:rPr lang="en-US" dirty="0" smtClean="0"/>
              <a:t>Unless operating under Special Rule for Model Aircraft, UAS must be registered with FAA:</a:t>
            </a:r>
            <a:endParaRPr lang="en-US" dirty="0"/>
          </a:p>
        </p:txBody>
      </p:sp>
      <p:pic>
        <p:nvPicPr>
          <p:cNvPr id="6" name="Picture 5"/>
          <p:cNvPicPr>
            <a:picLocks noChangeAspect="1"/>
          </p:cNvPicPr>
          <p:nvPr/>
        </p:nvPicPr>
        <p:blipFill>
          <a:blip r:embed="rId2"/>
          <a:stretch>
            <a:fillRect/>
          </a:stretch>
        </p:blipFill>
        <p:spPr>
          <a:xfrm>
            <a:off x="763570" y="2949531"/>
            <a:ext cx="1333382" cy="1779680"/>
          </a:xfrm>
          <a:prstGeom prst="rect">
            <a:avLst/>
          </a:prstGeom>
        </p:spPr>
      </p:pic>
      <p:pic>
        <p:nvPicPr>
          <p:cNvPr id="7" name="Picture 6"/>
          <p:cNvPicPr>
            <a:picLocks noChangeAspect="1"/>
          </p:cNvPicPr>
          <p:nvPr/>
        </p:nvPicPr>
        <p:blipFill>
          <a:blip r:embed="rId3"/>
          <a:stretch>
            <a:fillRect/>
          </a:stretch>
        </p:blipFill>
        <p:spPr>
          <a:xfrm>
            <a:off x="3332103" y="2949531"/>
            <a:ext cx="2133600" cy="1779680"/>
          </a:xfrm>
          <a:prstGeom prst="rect">
            <a:avLst/>
          </a:prstGeom>
        </p:spPr>
      </p:pic>
      <p:pic>
        <p:nvPicPr>
          <p:cNvPr id="8" name="Picture 7"/>
          <p:cNvPicPr>
            <a:picLocks noChangeAspect="1"/>
          </p:cNvPicPr>
          <p:nvPr/>
        </p:nvPicPr>
        <p:blipFill>
          <a:blip r:embed="rId4"/>
          <a:stretch>
            <a:fillRect/>
          </a:stretch>
        </p:blipFill>
        <p:spPr>
          <a:xfrm>
            <a:off x="5789612" y="2949531"/>
            <a:ext cx="2750877" cy="1779680"/>
          </a:xfrm>
          <a:prstGeom prst="rect">
            <a:avLst/>
          </a:prstGeom>
        </p:spPr>
      </p:pic>
      <p:sp>
        <p:nvSpPr>
          <p:cNvPr id="9" name="TextBox 8"/>
          <p:cNvSpPr txBox="1"/>
          <p:nvPr/>
        </p:nvSpPr>
        <p:spPr>
          <a:xfrm>
            <a:off x="458770" y="4729211"/>
            <a:ext cx="2209800" cy="738664"/>
          </a:xfrm>
          <a:prstGeom prst="rect">
            <a:avLst/>
          </a:prstGeom>
          <a:noFill/>
        </p:spPr>
        <p:txBody>
          <a:bodyPr wrap="square" rtlCol="0">
            <a:spAutoFit/>
          </a:bodyPr>
          <a:lstStyle/>
          <a:p>
            <a:r>
              <a:rPr lang="en-US" sz="1400" dirty="0" smtClean="0"/>
              <a:t>Flying under the Special Rule for Model Aircraft</a:t>
            </a:r>
          </a:p>
          <a:p>
            <a:endParaRPr lang="en-US" sz="1400" dirty="0"/>
          </a:p>
        </p:txBody>
      </p:sp>
      <p:sp>
        <p:nvSpPr>
          <p:cNvPr id="10" name="TextBox 9"/>
          <p:cNvSpPr txBox="1"/>
          <p:nvPr/>
        </p:nvSpPr>
        <p:spPr>
          <a:xfrm>
            <a:off x="3417858" y="4718610"/>
            <a:ext cx="2209800" cy="1169551"/>
          </a:xfrm>
          <a:prstGeom prst="rect">
            <a:avLst/>
          </a:prstGeom>
          <a:noFill/>
        </p:spPr>
        <p:txBody>
          <a:bodyPr wrap="square" rtlCol="0">
            <a:spAutoFit/>
          </a:bodyPr>
          <a:lstStyle/>
          <a:p>
            <a:r>
              <a:rPr lang="en-US" sz="1400" dirty="0" smtClean="0"/>
              <a:t>UAS weighing between 0.25 Kg and 25 Kg may use online </a:t>
            </a:r>
            <a:r>
              <a:rPr lang="en-US" sz="1400" dirty="0" err="1" smtClean="0"/>
              <a:t>sUAS</a:t>
            </a:r>
            <a:r>
              <a:rPr lang="en-US" sz="1400" dirty="0" smtClean="0"/>
              <a:t> Registration Service</a:t>
            </a:r>
          </a:p>
          <a:p>
            <a:endParaRPr lang="en-US" sz="1400" dirty="0"/>
          </a:p>
        </p:txBody>
      </p:sp>
      <p:sp>
        <p:nvSpPr>
          <p:cNvPr id="12" name="TextBox 11"/>
          <p:cNvSpPr txBox="1"/>
          <p:nvPr/>
        </p:nvSpPr>
        <p:spPr>
          <a:xfrm>
            <a:off x="423601" y="2622322"/>
            <a:ext cx="2209800" cy="523220"/>
          </a:xfrm>
          <a:prstGeom prst="rect">
            <a:avLst/>
          </a:prstGeom>
          <a:noFill/>
        </p:spPr>
        <p:txBody>
          <a:bodyPr wrap="square" rtlCol="0">
            <a:spAutoFit/>
          </a:bodyPr>
          <a:lstStyle/>
          <a:p>
            <a:r>
              <a:rPr lang="en-US" sz="1400" dirty="0" smtClean="0"/>
              <a:t>Registration not required*</a:t>
            </a:r>
          </a:p>
          <a:p>
            <a:endParaRPr lang="en-US" sz="1400" dirty="0"/>
          </a:p>
        </p:txBody>
      </p:sp>
      <p:sp>
        <p:nvSpPr>
          <p:cNvPr id="16" name="TextBox 15"/>
          <p:cNvSpPr txBox="1"/>
          <p:nvPr/>
        </p:nvSpPr>
        <p:spPr>
          <a:xfrm>
            <a:off x="495300" y="5562600"/>
            <a:ext cx="2494040" cy="430887"/>
          </a:xfrm>
          <a:prstGeom prst="rect">
            <a:avLst/>
          </a:prstGeom>
          <a:noFill/>
        </p:spPr>
        <p:txBody>
          <a:bodyPr wrap="square" rtlCol="0">
            <a:spAutoFit/>
          </a:bodyPr>
          <a:lstStyle/>
          <a:p>
            <a:r>
              <a:rPr lang="en-US" sz="1100" dirty="0" smtClean="0"/>
              <a:t>* Registration still encouraged</a:t>
            </a:r>
          </a:p>
          <a:p>
            <a:endParaRPr lang="en-US" sz="1100" dirty="0"/>
          </a:p>
        </p:txBody>
      </p:sp>
      <p:sp>
        <p:nvSpPr>
          <p:cNvPr id="17" name="TextBox 16"/>
          <p:cNvSpPr txBox="1"/>
          <p:nvPr/>
        </p:nvSpPr>
        <p:spPr>
          <a:xfrm>
            <a:off x="4603735" y="2622322"/>
            <a:ext cx="2209800" cy="523220"/>
          </a:xfrm>
          <a:prstGeom prst="rect">
            <a:avLst/>
          </a:prstGeom>
          <a:noFill/>
        </p:spPr>
        <p:txBody>
          <a:bodyPr wrap="square" rtlCol="0">
            <a:spAutoFit/>
          </a:bodyPr>
          <a:lstStyle/>
          <a:p>
            <a:r>
              <a:rPr lang="en-US" sz="1400" dirty="0" smtClean="0"/>
              <a:t>Registration required</a:t>
            </a:r>
          </a:p>
          <a:p>
            <a:endParaRPr lang="en-US" sz="1400" dirty="0"/>
          </a:p>
        </p:txBody>
      </p:sp>
      <p:sp>
        <p:nvSpPr>
          <p:cNvPr id="18" name="TextBox 17"/>
          <p:cNvSpPr txBox="1"/>
          <p:nvPr/>
        </p:nvSpPr>
        <p:spPr>
          <a:xfrm>
            <a:off x="5789612" y="4729211"/>
            <a:ext cx="2677279" cy="1169551"/>
          </a:xfrm>
          <a:prstGeom prst="rect">
            <a:avLst/>
          </a:prstGeom>
          <a:noFill/>
        </p:spPr>
        <p:txBody>
          <a:bodyPr wrap="square" rtlCol="0">
            <a:spAutoFit/>
          </a:bodyPr>
          <a:lstStyle/>
          <a:p>
            <a:r>
              <a:rPr lang="en-US" sz="1400" dirty="0" smtClean="0"/>
              <a:t>UAS weighing more than 25 Kg must register using traditional aircraft registration under 14 CFR Part 47</a:t>
            </a:r>
          </a:p>
          <a:p>
            <a:endParaRPr lang="en-US" sz="1400" dirty="0"/>
          </a:p>
        </p:txBody>
      </p:sp>
    </p:spTree>
    <p:extLst>
      <p:ext uri="{BB962C8B-B14F-4D97-AF65-F5344CB8AC3E}">
        <p14:creationId xmlns:p14="http://schemas.microsoft.com/office/powerpoint/2010/main" val="74631324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Flying under Special Rule for Model Aircraft</a:t>
            </a:r>
            <a:endParaRPr lang="en-US" dirty="0"/>
          </a:p>
        </p:txBody>
      </p:sp>
      <p:sp>
        <p:nvSpPr>
          <p:cNvPr id="5" name="Content Placeholder 4"/>
          <p:cNvSpPr>
            <a:spLocks noGrp="1"/>
          </p:cNvSpPr>
          <p:nvPr>
            <p:ph idx="1"/>
          </p:nvPr>
        </p:nvSpPr>
        <p:spPr>
          <a:xfrm>
            <a:off x="533400" y="1371600"/>
            <a:ext cx="8050213" cy="4391025"/>
          </a:xfrm>
        </p:spPr>
        <p:txBody>
          <a:bodyPr/>
          <a:lstStyle/>
          <a:p>
            <a:r>
              <a:rPr lang="en-US" sz="1800" dirty="0" smtClean="0"/>
              <a:t>Model aircraft operators that comply with </a:t>
            </a:r>
            <a:r>
              <a:rPr lang="en-US" sz="1800" u="sng" dirty="0" smtClean="0"/>
              <a:t>all</a:t>
            </a:r>
            <a:r>
              <a:rPr lang="en-US" sz="1800" dirty="0" smtClean="0"/>
              <a:t> of these operational requirements during flight do not have to register their UAS with the FAA:</a:t>
            </a:r>
          </a:p>
          <a:p>
            <a:pPr lvl="1"/>
            <a:r>
              <a:rPr lang="en-US" sz="1600" dirty="0" smtClean="0"/>
              <a:t>Aircraft is flown strictly for hobby/recreational use</a:t>
            </a:r>
          </a:p>
          <a:p>
            <a:pPr lvl="1"/>
            <a:r>
              <a:rPr lang="en-US" sz="1600" dirty="0" smtClean="0"/>
              <a:t>Aircraft is operated in accordance with community-based set of safety guidelines and within the programming of a nationwide community-based organization</a:t>
            </a:r>
          </a:p>
          <a:p>
            <a:pPr lvl="1"/>
            <a:r>
              <a:rPr lang="en-US" sz="1600" dirty="0" smtClean="0"/>
              <a:t>Aircraft is limited to not more than 55 </a:t>
            </a:r>
            <a:r>
              <a:rPr lang="en-US" sz="1600" dirty="0" err="1" smtClean="0"/>
              <a:t>lbs</a:t>
            </a:r>
            <a:r>
              <a:rPr lang="en-US" sz="1600" dirty="0" smtClean="0"/>
              <a:t> (25 Kg) unless otherwise certified through a design, construction, inspection, flight test, and operational safety program administered by a community-based organization</a:t>
            </a:r>
          </a:p>
          <a:p>
            <a:pPr lvl="1"/>
            <a:r>
              <a:rPr lang="en-US" sz="1600" dirty="0" smtClean="0"/>
              <a:t>Aircraft </a:t>
            </a:r>
            <a:r>
              <a:rPr lang="en-US" sz="1600" dirty="0"/>
              <a:t>is operated in a manner that does not interfere with and gives way to any manned </a:t>
            </a:r>
            <a:r>
              <a:rPr lang="en-US" sz="1600" dirty="0" smtClean="0"/>
              <a:t>aircraft</a:t>
            </a:r>
          </a:p>
          <a:p>
            <a:pPr lvl="1"/>
            <a:r>
              <a:rPr lang="en-US" sz="1600" dirty="0"/>
              <a:t>when flown within 5 miles of an airport, the operator of the aircraft provides the airport operator and the airport air traffic control tower (when an air traffic facility is located at the airport) with prior notice of the operation (model aircraft operators flying from a permanent location within 5 miles of an airport should establish a mutually-agreed upon operating procedure with the airport operator and the airport air traffic control tower [when an air traffic facility is located at the airport])</a:t>
            </a:r>
          </a:p>
          <a:p>
            <a:pPr lvl="1"/>
            <a:endParaRPr lang="en-US" sz="1600" dirty="0"/>
          </a:p>
          <a:p>
            <a:pPr lvl="1"/>
            <a:endParaRPr lang="en-US" sz="1600" dirty="0"/>
          </a:p>
        </p:txBody>
      </p:sp>
    </p:spTree>
    <p:extLst>
      <p:ext uri="{BB962C8B-B14F-4D97-AF65-F5344CB8AC3E}">
        <p14:creationId xmlns:p14="http://schemas.microsoft.com/office/powerpoint/2010/main" val="38674682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sUAS</a:t>
            </a:r>
            <a:r>
              <a:rPr lang="en-US" dirty="0" smtClean="0"/>
              <a:t> Registration</a:t>
            </a:r>
            <a:endParaRPr lang="en-US" dirty="0"/>
          </a:p>
        </p:txBody>
      </p:sp>
      <p:sp>
        <p:nvSpPr>
          <p:cNvPr id="5" name="Content Placeholder 4"/>
          <p:cNvSpPr>
            <a:spLocks noGrp="1"/>
          </p:cNvSpPr>
          <p:nvPr>
            <p:ph idx="1"/>
          </p:nvPr>
        </p:nvSpPr>
        <p:spPr>
          <a:xfrm>
            <a:off x="495300" y="1508125"/>
            <a:ext cx="3924299" cy="1844675"/>
          </a:xfrm>
        </p:spPr>
        <p:txBody>
          <a:bodyPr/>
          <a:lstStyle/>
          <a:p>
            <a:pPr marL="0" indent="0">
              <a:buNone/>
            </a:pPr>
            <a:r>
              <a:rPr lang="en-US" dirty="0" smtClean="0"/>
              <a:t>For UAS between .25 KG and 25 KG, register through </a:t>
            </a:r>
            <a:r>
              <a:rPr lang="en-US" dirty="0" err="1" smtClean="0"/>
              <a:t>sUAS</a:t>
            </a:r>
            <a:r>
              <a:rPr lang="en-US" dirty="0" smtClean="0"/>
              <a:t> Registration Service</a:t>
            </a:r>
          </a:p>
          <a:p>
            <a:pPr marL="0" indent="0">
              <a:buNone/>
            </a:pPr>
            <a:endParaRPr lang="en-US" dirty="0"/>
          </a:p>
        </p:txBody>
      </p:sp>
      <p:pic>
        <p:nvPicPr>
          <p:cNvPr id="6" name="Content Placeholder 5"/>
          <p:cNvPicPr>
            <a:picLocks noChangeAspect="1"/>
          </p:cNvPicPr>
          <p:nvPr/>
        </p:nvPicPr>
        <p:blipFill>
          <a:blip r:embed="rId2"/>
          <a:stretch>
            <a:fillRect/>
          </a:stretch>
        </p:blipFill>
        <p:spPr bwMode="auto">
          <a:xfrm>
            <a:off x="4634724" y="1519011"/>
            <a:ext cx="4087560" cy="197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endCxn id="5" idx="3"/>
          </p:cNvCxnSpPr>
          <p:nvPr/>
        </p:nvCxnSpPr>
        <p:spPr bwMode="auto">
          <a:xfrm>
            <a:off x="3657600" y="2430462"/>
            <a:ext cx="761999" cy="1"/>
          </a:xfrm>
          <a:prstGeom prst="straightConnector1">
            <a:avLst/>
          </a:prstGeom>
          <a:noFill/>
          <a:ln w="603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ontent Placeholder 4"/>
          <p:cNvSpPr txBox="1">
            <a:spLocks/>
          </p:cNvSpPr>
          <p:nvPr/>
        </p:nvSpPr>
        <p:spPr bwMode="auto">
          <a:xfrm>
            <a:off x="495300" y="3339402"/>
            <a:ext cx="3924299"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r>
              <a:rPr lang="en-US" kern="0" dirty="0" smtClean="0"/>
              <a:t>and</a:t>
            </a:r>
          </a:p>
          <a:p>
            <a:pPr marL="0" indent="0">
              <a:buFontTx/>
              <a:buNone/>
            </a:pPr>
            <a:r>
              <a:rPr lang="en-US" kern="0" dirty="0" smtClean="0"/>
              <a:t>label the </a:t>
            </a:r>
            <a:r>
              <a:rPr lang="en-US" kern="0" dirty="0" err="1" smtClean="0"/>
              <a:t>sUAS</a:t>
            </a:r>
            <a:endParaRPr lang="en-US" kern="0" dirty="0" smtClean="0"/>
          </a:p>
          <a:p>
            <a:pPr marL="0" indent="0">
              <a:buFontTx/>
              <a:buNone/>
            </a:pPr>
            <a:endParaRPr lang="en-US" kern="0" dirty="0"/>
          </a:p>
        </p:txBody>
      </p:sp>
      <p:pic>
        <p:nvPicPr>
          <p:cNvPr id="11" name="Content Placeholder 5"/>
          <p:cNvPicPr>
            <a:picLocks noChangeAspect="1"/>
          </p:cNvPicPr>
          <p:nvPr/>
        </p:nvPicPr>
        <p:blipFill>
          <a:blip r:embed="rId3"/>
          <a:stretch>
            <a:fillRect/>
          </a:stretch>
        </p:blipFill>
        <p:spPr bwMode="auto">
          <a:xfrm>
            <a:off x="3225024" y="3581400"/>
            <a:ext cx="2819400" cy="21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bwMode="auto">
          <a:xfrm>
            <a:off x="2286000" y="4419600"/>
            <a:ext cx="838200" cy="152400"/>
          </a:xfrm>
          <a:prstGeom prst="straightConnector1">
            <a:avLst/>
          </a:prstGeom>
          <a:noFill/>
          <a:ln w="603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20318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sUAS</a:t>
            </a:r>
            <a:r>
              <a:rPr lang="en-US" dirty="0" smtClean="0"/>
              <a:t> Registration Facts and Requirements</a:t>
            </a:r>
            <a:endParaRPr lang="en-US" dirty="0"/>
          </a:p>
        </p:txBody>
      </p:sp>
      <p:sp>
        <p:nvSpPr>
          <p:cNvPr id="5" name="Content Placeholder 4"/>
          <p:cNvSpPr>
            <a:spLocks noGrp="1"/>
          </p:cNvSpPr>
          <p:nvPr>
            <p:ph idx="1"/>
          </p:nvPr>
        </p:nvSpPr>
        <p:spPr/>
        <p:txBody>
          <a:bodyPr/>
          <a:lstStyle/>
          <a:p>
            <a:r>
              <a:rPr lang="en-US" sz="2400" dirty="0" smtClean="0"/>
              <a:t>Person must be 13 years of age or older</a:t>
            </a:r>
          </a:p>
          <a:p>
            <a:r>
              <a:rPr lang="en-US" sz="2400" dirty="0" smtClean="0"/>
              <a:t>Person must be a U.S. citizen or legal permanent resident*</a:t>
            </a:r>
          </a:p>
          <a:p>
            <a:r>
              <a:rPr lang="en-US" sz="2400" dirty="0" smtClean="0"/>
              <a:t>In order to register, applicant needs:</a:t>
            </a:r>
          </a:p>
          <a:p>
            <a:pPr lvl="1"/>
            <a:r>
              <a:rPr lang="en-US" sz="2000" dirty="0" smtClean="0"/>
              <a:t>Email address</a:t>
            </a:r>
          </a:p>
          <a:p>
            <a:pPr lvl="1"/>
            <a:r>
              <a:rPr lang="en-US" sz="2000" dirty="0" smtClean="0"/>
              <a:t>Credit/debit card</a:t>
            </a:r>
          </a:p>
          <a:p>
            <a:pPr lvl="1"/>
            <a:r>
              <a:rPr lang="en-US" sz="2000" dirty="0" smtClean="0"/>
              <a:t>Physical address and mailing address</a:t>
            </a:r>
          </a:p>
          <a:p>
            <a:pPr lvl="1"/>
            <a:r>
              <a:rPr lang="en-US" sz="2000" dirty="0" smtClean="0"/>
              <a:t>Make and model of UAS</a:t>
            </a:r>
          </a:p>
          <a:p>
            <a:r>
              <a:rPr lang="en-US" sz="2400" dirty="0" smtClean="0"/>
              <a:t>Registration costs $5 and is valid for 3 years</a:t>
            </a:r>
          </a:p>
          <a:p>
            <a:endParaRPr lang="en-US" sz="2400" dirty="0"/>
          </a:p>
          <a:p>
            <a:pPr marL="0" indent="0">
              <a:buNone/>
            </a:pPr>
            <a:r>
              <a:rPr lang="en-US" sz="1800" dirty="0" smtClean="0"/>
              <a:t>*visiting foreign nationals must register their UAS upon arrival in the U.S. </a:t>
            </a:r>
            <a:endParaRPr lang="en-US" sz="1800" dirty="0"/>
          </a:p>
        </p:txBody>
      </p:sp>
    </p:spTree>
    <p:extLst>
      <p:ext uri="{BB962C8B-B14F-4D97-AF65-F5344CB8AC3E}">
        <p14:creationId xmlns:p14="http://schemas.microsoft.com/office/powerpoint/2010/main" val="295271600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942" y="152400"/>
            <a:ext cx="8931057" cy="609600"/>
          </a:xfrm>
        </p:spPr>
        <p:txBody>
          <a:bodyPr>
            <a:noAutofit/>
          </a:bodyPr>
          <a:lstStyle/>
          <a:p>
            <a:r>
              <a:rPr lang="en-US" sz="3600" dirty="0" smtClean="0"/>
              <a:t>Key Concept - Risk-Based Approach</a:t>
            </a:r>
            <a:endParaRPr lang="en-US" sz="3600" dirty="0"/>
          </a:p>
        </p:txBody>
      </p:sp>
      <p:grpSp>
        <p:nvGrpSpPr>
          <p:cNvPr id="8" name="Group 7"/>
          <p:cNvGrpSpPr/>
          <p:nvPr/>
        </p:nvGrpSpPr>
        <p:grpSpPr>
          <a:xfrm>
            <a:off x="-27500" y="782205"/>
            <a:ext cx="9144000" cy="5008995"/>
            <a:chOff x="0" y="1066798"/>
            <a:chExt cx="9143999" cy="4918945"/>
          </a:xfrm>
        </p:grpSpPr>
        <p:cxnSp>
          <p:nvCxnSpPr>
            <p:cNvPr id="5" name="Straight Arrow Connector 4"/>
            <p:cNvCxnSpPr>
              <a:endCxn id="47" idx="3"/>
            </p:cNvCxnSpPr>
            <p:nvPr/>
          </p:nvCxnSpPr>
          <p:spPr bwMode="auto">
            <a:xfrm flipH="1" flipV="1">
              <a:off x="4025891" y="2767596"/>
              <a:ext cx="837246" cy="4149"/>
            </a:xfrm>
            <a:prstGeom prst="straightConnector1">
              <a:avLst/>
            </a:prstGeom>
            <a:ln>
              <a:solidFill>
                <a:schemeClr val="accent6">
                  <a:lumMod val="75000"/>
                </a:schemeClr>
              </a:solidFill>
              <a:tailEnd type="arrow"/>
            </a:ln>
            <a:extLst/>
          </p:spPr>
          <p:style>
            <a:lnRef idx="1">
              <a:schemeClr val="accent6"/>
            </a:lnRef>
            <a:fillRef idx="0">
              <a:schemeClr val="accent6"/>
            </a:fillRef>
            <a:effectRef idx="0">
              <a:schemeClr val="accent6"/>
            </a:effectRef>
            <a:fontRef idx="minor">
              <a:schemeClr val="tx1"/>
            </a:fontRef>
          </p:style>
        </p:cxnSp>
        <p:grpSp>
          <p:nvGrpSpPr>
            <p:cNvPr id="2" name="Group 1"/>
            <p:cNvGrpSpPr/>
            <p:nvPr/>
          </p:nvGrpSpPr>
          <p:grpSpPr>
            <a:xfrm>
              <a:off x="0" y="1066798"/>
              <a:ext cx="9143999" cy="4918945"/>
              <a:chOff x="3962400" y="1066799"/>
              <a:chExt cx="5155021" cy="3123297"/>
            </a:xfrm>
          </p:grpSpPr>
          <p:grpSp>
            <p:nvGrpSpPr>
              <p:cNvPr id="46" name="Group 45"/>
              <p:cNvGrpSpPr/>
              <p:nvPr/>
            </p:nvGrpSpPr>
            <p:grpSpPr>
              <a:xfrm>
                <a:off x="3962400" y="1066799"/>
                <a:ext cx="5155021" cy="3123297"/>
                <a:chOff x="228911" y="703598"/>
                <a:chExt cx="8473615" cy="5465377"/>
              </a:xfrm>
            </p:grpSpPr>
            <p:grpSp>
              <p:nvGrpSpPr>
                <p:cNvPr id="19" name="Group 18"/>
                <p:cNvGrpSpPr/>
                <p:nvPr/>
              </p:nvGrpSpPr>
              <p:grpSpPr>
                <a:xfrm>
                  <a:off x="228911" y="703598"/>
                  <a:ext cx="8392050" cy="5465377"/>
                  <a:chOff x="261100" y="167345"/>
                  <a:chExt cx="8666546" cy="6253323"/>
                </a:xfrm>
              </p:grpSpPr>
              <p:sp>
                <p:nvSpPr>
                  <p:cNvPr id="30" name="Rectangle 29"/>
                  <p:cNvSpPr/>
                  <p:nvPr/>
                </p:nvSpPr>
                <p:spPr>
                  <a:xfrm>
                    <a:off x="1441378" y="183539"/>
                    <a:ext cx="7416656" cy="5639130"/>
                  </a:xfrm>
                  <a:prstGeom prst="rect">
                    <a:avLst/>
                  </a:prstGeom>
                  <a:gradFill flip="none" rotWithShape="1">
                    <a:gsLst>
                      <a:gs pos="0">
                        <a:srgbClr val="4B59C1">
                          <a:tint val="66000"/>
                          <a:satMod val="160000"/>
                        </a:srgbClr>
                      </a:gs>
                      <a:gs pos="50000">
                        <a:srgbClr val="4B59C1">
                          <a:tint val="44500"/>
                          <a:satMod val="160000"/>
                        </a:srgbClr>
                      </a:gs>
                      <a:gs pos="100000">
                        <a:srgbClr val="4B59C1">
                          <a:tint val="23500"/>
                          <a:satMod val="160000"/>
                        </a:srgbClr>
                      </a:gs>
                    </a:gsLst>
                    <a:path path="circle">
                      <a:fillToRect l="100000" b="100000"/>
                    </a:path>
                    <a:tileRect t="-100000" r="-100000"/>
                  </a:gradFill>
                  <a:ln w="25400" cap="flat" cmpd="sng" algn="ctr">
                    <a:solidFill>
                      <a:schemeClr val="accent1"/>
                    </a:solidFill>
                    <a:prstDash val="solid"/>
                  </a:ln>
                  <a:effectLst/>
                </p:spPr>
                <p:txBody>
                  <a:bodyPr rtlCol="0" anchor="ctr"/>
                  <a:lstStyle/>
                  <a:p>
                    <a:pPr algn="ctr" fontAlgn="auto">
                      <a:spcBef>
                        <a:spcPts val="0"/>
                      </a:spcBef>
                      <a:spcAft>
                        <a:spcPts val="0"/>
                      </a:spcAft>
                      <a:buFontTx/>
                      <a:buNone/>
                      <a:defRPr/>
                    </a:pPr>
                    <a:endParaRPr lang="en-US" sz="1400" b="1" kern="0" dirty="0" smtClean="0">
                      <a:solidFill>
                        <a:srgbClr val="C0504D">
                          <a:lumMod val="50000"/>
                        </a:srgbClr>
                      </a:solidFill>
                      <a:latin typeface="Calibri"/>
                    </a:endParaRPr>
                  </a:p>
                </p:txBody>
              </p:sp>
              <p:sp>
                <p:nvSpPr>
                  <p:cNvPr id="21" name="TextBox 20"/>
                  <p:cNvSpPr txBox="1"/>
                  <p:nvPr/>
                </p:nvSpPr>
                <p:spPr>
                  <a:xfrm>
                    <a:off x="1381637" y="5882741"/>
                    <a:ext cx="1923279" cy="537927"/>
                  </a:xfrm>
                  <a:prstGeom prst="rect">
                    <a:avLst/>
                  </a:prstGeom>
                  <a:noFill/>
                </p:spPr>
                <p:txBody>
                  <a:bodyPr wrap="square" rtlCol="0">
                    <a:spAutoFit/>
                  </a:bodyPr>
                  <a:lstStyle/>
                  <a:p>
                    <a:pPr fontAlgn="auto">
                      <a:spcBef>
                        <a:spcPts val="0"/>
                      </a:spcBef>
                      <a:spcAft>
                        <a:spcPts val="0"/>
                      </a:spcAft>
                      <a:buFontTx/>
                      <a:buNone/>
                      <a:defRPr/>
                    </a:pPr>
                    <a:r>
                      <a:rPr lang="en-US" sz="1100" b="1" kern="0" dirty="0" smtClean="0">
                        <a:solidFill>
                          <a:srgbClr val="1F497D">
                            <a:lumMod val="75000"/>
                          </a:srgbClr>
                        </a:solidFill>
                        <a:latin typeface="Calibri"/>
                      </a:rPr>
                      <a:t>Within VLOS or isolated operating area</a:t>
                    </a:r>
                  </a:p>
                </p:txBody>
              </p:sp>
              <p:sp>
                <p:nvSpPr>
                  <p:cNvPr id="22" name="TextBox 21"/>
                  <p:cNvSpPr txBox="1"/>
                  <p:nvPr/>
                </p:nvSpPr>
                <p:spPr>
                  <a:xfrm>
                    <a:off x="7239000" y="5882739"/>
                    <a:ext cx="1688646" cy="537928"/>
                  </a:xfrm>
                  <a:prstGeom prst="rect">
                    <a:avLst/>
                  </a:prstGeom>
                  <a:noFill/>
                </p:spPr>
                <p:txBody>
                  <a:bodyPr wrap="square" rtlCol="0">
                    <a:spAutoFit/>
                  </a:bodyPr>
                  <a:lstStyle/>
                  <a:p>
                    <a:pPr fontAlgn="auto">
                      <a:spcBef>
                        <a:spcPts val="0"/>
                      </a:spcBef>
                      <a:spcAft>
                        <a:spcPts val="0"/>
                      </a:spcAft>
                      <a:buFontTx/>
                      <a:buNone/>
                      <a:defRPr/>
                    </a:pPr>
                    <a:r>
                      <a:rPr lang="en-US" sz="1100" b="1" kern="0" dirty="0" smtClean="0">
                        <a:solidFill>
                          <a:srgbClr val="1F497D">
                            <a:lumMod val="75000"/>
                          </a:srgbClr>
                        </a:solidFill>
                        <a:latin typeface="Calibri"/>
                      </a:rPr>
                      <a:t>Beyond VLOS or populated operating area</a:t>
                    </a:r>
                  </a:p>
                </p:txBody>
              </p:sp>
              <p:cxnSp>
                <p:nvCxnSpPr>
                  <p:cNvPr id="23" name="Straight Arrow Connector 22"/>
                  <p:cNvCxnSpPr/>
                  <p:nvPr/>
                </p:nvCxnSpPr>
                <p:spPr>
                  <a:xfrm>
                    <a:off x="3006030" y="6117349"/>
                    <a:ext cx="4109847" cy="0"/>
                  </a:xfrm>
                  <a:prstGeom prst="straightConnector1">
                    <a:avLst/>
                  </a:prstGeom>
                  <a:noFill/>
                  <a:ln w="57150" cap="flat" cmpd="sng" algn="ctr">
                    <a:solidFill>
                      <a:schemeClr val="accent1">
                        <a:lumMod val="75000"/>
                      </a:schemeClr>
                    </a:solidFill>
                    <a:prstDash val="solid"/>
                    <a:headEnd type="triangle" w="med" len="med"/>
                    <a:tailEnd type="triangle" w="med" len="med"/>
                  </a:ln>
                  <a:effectLst/>
                </p:spPr>
              </p:cxnSp>
              <p:sp>
                <p:nvSpPr>
                  <p:cNvPr id="24" name="TextBox 23"/>
                  <p:cNvSpPr txBox="1"/>
                  <p:nvPr/>
                </p:nvSpPr>
                <p:spPr>
                  <a:xfrm>
                    <a:off x="261100" y="5327488"/>
                    <a:ext cx="1186699" cy="537927"/>
                  </a:xfrm>
                  <a:prstGeom prst="rect">
                    <a:avLst/>
                  </a:prstGeom>
                  <a:noFill/>
                </p:spPr>
                <p:txBody>
                  <a:bodyPr wrap="square" rtlCol="0">
                    <a:spAutoFit/>
                  </a:bodyPr>
                  <a:lstStyle/>
                  <a:p>
                    <a:pPr algn="ctr" fontAlgn="auto">
                      <a:spcBef>
                        <a:spcPts val="0"/>
                      </a:spcBef>
                      <a:spcAft>
                        <a:spcPts val="0"/>
                      </a:spcAft>
                      <a:buFontTx/>
                      <a:buNone/>
                      <a:defRPr/>
                    </a:pPr>
                    <a:r>
                      <a:rPr lang="en-US" sz="1100" b="1" kern="0" dirty="0" smtClean="0">
                        <a:solidFill>
                          <a:srgbClr val="1F497D">
                            <a:lumMod val="75000"/>
                          </a:srgbClr>
                        </a:solidFill>
                        <a:latin typeface="Calibri"/>
                      </a:rPr>
                      <a:t>Small UAS / low impact energy</a:t>
                    </a:r>
                  </a:p>
                </p:txBody>
              </p:sp>
              <p:sp>
                <p:nvSpPr>
                  <p:cNvPr id="25" name="TextBox 24"/>
                  <p:cNvSpPr txBox="1"/>
                  <p:nvPr/>
                </p:nvSpPr>
                <p:spPr>
                  <a:xfrm>
                    <a:off x="261100" y="167345"/>
                    <a:ext cx="1251859" cy="537927"/>
                  </a:xfrm>
                  <a:prstGeom prst="rect">
                    <a:avLst/>
                  </a:prstGeom>
                  <a:noFill/>
                </p:spPr>
                <p:txBody>
                  <a:bodyPr wrap="square" rtlCol="0">
                    <a:spAutoFit/>
                  </a:bodyPr>
                  <a:lstStyle/>
                  <a:p>
                    <a:pPr algn="ctr" fontAlgn="auto">
                      <a:spcBef>
                        <a:spcPts val="0"/>
                      </a:spcBef>
                      <a:spcAft>
                        <a:spcPts val="0"/>
                      </a:spcAft>
                      <a:buFontTx/>
                      <a:buNone/>
                      <a:defRPr/>
                    </a:pPr>
                    <a:r>
                      <a:rPr lang="en-US" sz="1100" b="1" kern="0" dirty="0" smtClean="0">
                        <a:solidFill>
                          <a:srgbClr val="1F497D">
                            <a:lumMod val="75000"/>
                          </a:srgbClr>
                        </a:solidFill>
                        <a:latin typeface="Calibri"/>
                      </a:rPr>
                      <a:t>Large UAS / high impact energy </a:t>
                    </a:r>
                  </a:p>
                </p:txBody>
              </p:sp>
              <p:cxnSp>
                <p:nvCxnSpPr>
                  <p:cNvPr id="26" name="Straight Arrow Connector 25"/>
                  <p:cNvCxnSpPr/>
                  <p:nvPr/>
                </p:nvCxnSpPr>
                <p:spPr>
                  <a:xfrm flipV="1">
                    <a:off x="956508" y="942316"/>
                    <a:ext cx="0" cy="4119155"/>
                  </a:xfrm>
                  <a:prstGeom prst="straightConnector1">
                    <a:avLst/>
                  </a:prstGeom>
                  <a:noFill/>
                  <a:ln w="57150" cap="flat" cmpd="sng" algn="ctr">
                    <a:solidFill>
                      <a:schemeClr val="accent1">
                        <a:lumMod val="75000"/>
                      </a:schemeClr>
                    </a:solidFill>
                    <a:prstDash val="solid"/>
                    <a:headEnd type="triangle" w="med" len="med"/>
                    <a:tailEnd type="triangle" w="med" len="med"/>
                  </a:ln>
                  <a:effectLst/>
                </p:spPr>
              </p:cxnSp>
              <p:sp>
                <p:nvSpPr>
                  <p:cNvPr id="27" name="Oval 26"/>
                  <p:cNvSpPr/>
                  <p:nvPr/>
                </p:nvSpPr>
                <p:spPr>
                  <a:xfrm>
                    <a:off x="1494601" y="4866304"/>
                    <a:ext cx="1697352" cy="838200"/>
                  </a:xfrm>
                  <a:prstGeom prst="ellipse">
                    <a:avLst/>
                  </a:prstGeom>
                  <a:noFill/>
                  <a:ln w="25400" cap="flat" cmpd="sng" algn="ctr">
                    <a:solidFill>
                      <a:schemeClr val="accent1">
                        <a:lumMod val="75000"/>
                      </a:schemeClr>
                    </a:solidFill>
                    <a:prstDash val="solid"/>
                  </a:ln>
                  <a:effectLst/>
                </p:spPr>
                <p:txBody>
                  <a:bodyPr rtlCol="0" anchor="ctr"/>
                  <a:lstStyle/>
                  <a:p>
                    <a:pPr algn="ctr" fontAlgn="auto">
                      <a:spcBef>
                        <a:spcPts val="0"/>
                      </a:spcBef>
                      <a:spcAft>
                        <a:spcPts val="0"/>
                      </a:spcAft>
                      <a:buFontTx/>
                      <a:buNone/>
                      <a:defRPr/>
                    </a:pPr>
                    <a:r>
                      <a:rPr lang="en-US" sz="1600" b="1" kern="0" dirty="0" smtClean="0">
                        <a:solidFill>
                          <a:srgbClr val="1F497D">
                            <a:lumMod val="75000"/>
                          </a:srgbClr>
                        </a:solidFill>
                        <a:latin typeface="Calibri"/>
                      </a:rPr>
                      <a:t>Low-risk, Isolated</a:t>
                    </a:r>
                  </a:p>
                </p:txBody>
              </p:sp>
              <p:sp>
                <p:nvSpPr>
                  <p:cNvPr id="29" name="Oval 28"/>
                  <p:cNvSpPr/>
                  <p:nvPr/>
                </p:nvSpPr>
                <p:spPr>
                  <a:xfrm>
                    <a:off x="6487458" y="264219"/>
                    <a:ext cx="1922782" cy="1012572"/>
                  </a:xfrm>
                  <a:prstGeom prst="ellipse">
                    <a:avLst/>
                  </a:prstGeom>
                  <a:noFill/>
                  <a:ln w="25400" cap="flat" cmpd="sng" algn="ctr">
                    <a:solidFill>
                      <a:schemeClr val="accent1">
                        <a:lumMod val="75000"/>
                      </a:schemeClr>
                    </a:solidFill>
                    <a:prstDash val="solid"/>
                  </a:ln>
                  <a:effectLst/>
                </p:spPr>
                <p:txBody>
                  <a:bodyPr rtlCol="0" anchor="ctr"/>
                  <a:lstStyle/>
                  <a:p>
                    <a:pPr algn="ctr" fontAlgn="auto">
                      <a:spcBef>
                        <a:spcPts val="0"/>
                      </a:spcBef>
                      <a:spcAft>
                        <a:spcPts val="0"/>
                      </a:spcAft>
                      <a:buFontTx/>
                      <a:buNone/>
                      <a:defRPr/>
                    </a:pPr>
                    <a:r>
                      <a:rPr lang="en-US" sz="1600" b="1" kern="0" dirty="0" smtClean="0">
                        <a:solidFill>
                          <a:srgbClr val="1F497D">
                            <a:lumMod val="75000"/>
                          </a:srgbClr>
                        </a:solidFill>
                        <a:latin typeface="Calibri"/>
                      </a:rPr>
                      <a:t>Full UAS Integration</a:t>
                    </a:r>
                  </a:p>
                </p:txBody>
              </p:sp>
              <p:cxnSp>
                <p:nvCxnSpPr>
                  <p:cNvPr id="28" name="Straight Arrow Connector 27"/>
                  <p:cNvCxnSpPr/>
                  <p:nvPr/>
                </p:nvCxnSpPr>
                <p:spPr>
                  <a:xfrm flipV="1">
                    <a:off x="2487914" y="790694"/>
                    <a:ext cx="3959169" cy="3966667"/>
                  </a:xfrm>
                  <a:prstGeom prst="straightConnector1">
                    <a:avLst/>
                  </a:prstGeom>
                  <a:noFill/>
                  <a:ln w="76200" cap="flat" cmpd="sng" algn="ctr">
                    <a:solidFill>
                      <a:schemeClr val="accent1">
                        <a:lumMod val="75000"/>
                      </a:schemeClr>
                    </a:solidFill>
                    <a:prstDash val="solid"/>
                    <a:tailEnd type="arrow"/>
                  </a:ln>
                  <a:effectLst/>
                </p:spPr>
              </p:cxnSp>
            </p:grpSp>
            <p:cxnSp>
              <p:nvCxnSpPr>
                <p:cNvPr id="36" name="Straight Arrow Connector 35"/>
                <p:cNvCxnSpPr/>
                <p:nvPr/>
              </p:nvCxnSpPr>
              <p:spPr bwMode="auto">
                <a:xfrm>
                  <a:off x="2783445" y="4439729"/>
                  <a:ext cx="748305" cy="0"/>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a:endCxn id="35" idx="1"/>
                </p:cNvCxnSpPr>
                <p:nvPr/>
              </p:nvCxnSpPr>
              <p:spPr bwMode="auto">
                <a:xfrm flipV="1">
                  <a:off x="3365026" y="3902655"/>
                  <a:ext cx="653473" cy="45962"/>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a:off x="3794438" y="3508416"/>
                  <a:ext cx="559227" cy="0"/>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bwMode="auto">
                <a:xfrm>
                  <a:off x="3526315" y="4281273"/>
                  <a:ext cx="2977669" cy="3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200" b="1" dirty="0" smtClean="0">
                      <a:solidFill>
                        <a:srgbClr val="C0504D">
                          <a:lumMod val="75000"/>
                        </a:srgbClr>
                      </a:solidFill>
                      <a:latin typeface="Arial"/>
                    </a:rPr>
                    <a:t>Operations by Exemption</a:t>
                  </a:r>
                  <a:endParaRPr lang="en-US" sz="1200" b="1" dirty="0">
                    <a:solidFill>
                      <a:srgbClr val="C0504D">
                        <a:lumMod val="75000"/>
                      </a:srgbClr>
                    </a:solidFill>
                    <a:latin typeface="Arial"/>
                  </a:endParaRPr>
                </a:p>
              </p:txBody>
            </p:sp>
            <p:cxnSp>
              <p:nvCxnSpPr>
                <p:cNvPr id="40" name="Straight Arrow Connector 39"/>
                <p:cNvCxnSpPr>
                  <a:endCxn id="41" idx="1"/>
                </p:cNvCxnSpPr>
                <p:nvPr/>
              </p:nvCxnSpPr>
              <p:spPr bwMode="auto">
                <a:xfrm flipV="1">
                  <a:off x="4392305" y="2971342"/>
                  <a:ext cx="614819" cy="45960"/>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bwMode="auto">
                <a:xfrm>
                  <a:off x="4018499" y="3751536"/>
                  <a:ext cx="2636237" cy="3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200" b="1" u="sng" dirty="0" smtClean="0">
                      <a:solidFill>
                        <a:srgbClr val="C0504D">
                          <a:lumMod val="75000"/>
                        </a:srgbClr>
                      </a:solidFill>
                      <a:latin typeface="Arial"/>
                    </a:rPr>
                    <a:t>Part 107 Operations</a:t>
                  </a:r>
                  <a:endParaRPr lang="en-US" sz="1200" b="1" u="sng" dirty="0">
                    <a:solidFill>
                      <a:srgbClr val="C0504D">
                        <a:lumMod val="75000"/>
                      </a:srgbClr>
                    </a:solidFill>
                    <a:latin typeface="Arial"/>
                  </a:endParaRPr>
                </a:p>
              </p:txBody>
            </p:sp>
            <p:cxnSp>
              <p:nvCxnSpPr>
                <p:cNvPr id="42" name="Straight Arrow Connector 41"/>
                <p:cNvCxnSpPr/>
                <p:nvPr/>
              </p:nvCxnSpPr>
              <p:spPr bwMode="auto">
                <a:xfrm>
                  <a:off x="4962681" y="2509784"/>
                  <a:ext cx="526804" cy="1"/>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bwMode="auto">
                <a:xfrm>
                  <a:off x="4348229" y="3349960"/>
                  <a:ext cx="2871415" cy="3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200" b="1" dirty="0" smtClean="0">
                      <a:solidFill>
                        <a:srgbClr val="C0504D">
                          <a:lumMod val="75000"/>
                        </a:srgbClr>
                      </a:solidFill>
                      <a:latin typeface="Arial"/>
                    </a:rPr>
                    <a:t>Operations Over People</a:t>
                  </a:r>
                  <a:endParaRPr lang="en-US" sz="1200" b="1" dirty="0">
                    <a:solidFill>
                      <a:srgbClr val="C0504D">
                        <a:lumMod val="75000"/>
                      </a:srgbClr>
                    </a:solidFill>
                    <a:latin typeface="Arial"/>
                  </a:endParaRPr>
                </a:p>
              </p:txBody>
            </p:sp>
            <p:cxnSp>
              <p:nvCxnSpPr>
                <p:cNvPr id="44" name="Straight Arrow Connector 43"/>
                <p:cNvCxnSpPr>
                  <a:endCxn id="45" idx="1"/>
                </p:cNvCxnSpPr>
                <p:nvPr/>
              </p:nvCxnSpPr>
              <p:spPr bwMode="auto">
                <a:xfrm flipV="1">
                  <a:off x="5446760" y="2029665"/>
                  <a:ext cx="462645" cy="45961"/>
                </a:xfrm>
                <a:prstGeom prst="straightConnector1">
                  <a:avLst/>
                </a:prstGeom>
                <a:noFill/>
                <a:ln w="9525"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bwMode="auto">
                <a:xfrm>
                  <a:off x="5007124" y="2820223"/>
                  <a:ext cx="2595830" cy="3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200" b="1" dirty="0" smtClean="0">
                      <a:solidFill>
                        <a:srgbClr val="C0504D">
                          <a:lumMod val="75000"/>
                        </a:srgbClr>
                      </a:solidFill>
                      <a:latin typeface="Arial"/>
                    </a:rPr>
                    <a:t>Expanded Operations</a:t>
                  </a:r>
                  <a:endParaRPr lang="en-US" sz="1200" b="1" dirty="0">
                    <a:solidFill>
                      <a:srgbClr val="C0504D">
                        <a:lumMod val="75000"/>
                      </a:srgbClr>
                    </a:solidFill>
                    <a:latin typeface="Arial"/>
                  </a:endParaRPr>
                </a:p>
              </p:txBody>
            </p:sp>
            <p:sp>
              <p:nvSpPr>
                <p:cNvPr id="43" name="TextBox 42"/>
                <p:cNvSpPr txBox="1"/>
                <p:nvPr/>
              </p:nvSpPr>
              <p:spPr bwMode="auto">
                <a:xfrm>
                  <a:off x="5489484" y="2263435"/>
                  <a:ext cx="2912638" cy="50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200" b="1" dirty="0">
                      <a:solidFill>
                        <a:srgbClr val="C0504D">
                          <a:lumMod val="75000"/>
                        </a:srgbClr>
                      </a:solidFill>
                      <a:latin typeface="Arial"/>
                    </a:rPr>
                    <a:t>Small Cargo / Non-Segregated </a:t>
                  </a:r>
                  <a:r>
                    <a:rPr lang="en-US" sz="1200" b="1" dirty="0" smtClean="0">
                      <a:solidFill>
                        <a:srgbClr val="C0504D">
                          <a:lumMod val="75000"/>
                        </a:srgbClr>
                      </a:solidFill>
                      <a:latin typeface="Arial"/>
                    </a:rPr>
                    <a:t>Operations</a:t>
                  </a:r>
                  <a:endParaRPr lang="en-US" sz="1200" b="1" dirty="0">
                    <a:solidFill>
                      <a:srgbClr val="C0504D">
                        <a:lumMod val="75000"/>
                      </a:srgbClr>
                    </a:solidFill>
                    <a:latin typeface="Arial"/>
                  </a:endParaRPr>
                </a:p>
              </p:txBody>
            </p:sp>
            <p:sp>
              <p:nvSpPr>
                <p:cNvPr id="45" name="TextBox 44"/>
                <p:cNvSpPr txBox="1"/>
                <p:nvPr/>
              </p:nvSpPr>
              <p:spPr bwMode="auto">
                <a:xfrm>
                  <a:off x="5909405" y="1878546"/>
                  <a:ext cx="2793121" cy="3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fontAlgn="auto">
                    <a:spcBef>
                      <a:spcPts val="0"/>
                    </a:spcBef>
                    <a:spcAft>
                      <a:spcPts val="0"/>
                    </a:spcAft>
                    <a:buFontTx/>
                    <a:buNone/>
                  </a:pPr>
                  <a:r>
                    <a:rPr lang="en-US" sz="1200" b="1" dirty="0" smtClean="0">
                      <a:solidFill>
                        <a:srgbClr val="C0504D">
                          <a:lumMod val="75000"/>
                        </a:srgbClr>
                      </a:solidFill>
                      <a:latin typeface="Arial"/>
                    </a:rPr>
                    <a:t>Passenger Operations</a:t>
                  </a:r>
                  <a:endParaRPr lang="en-US" sz="1200" b="1" dirty="0">
                    <a:solidFill>
                      <a:srgbClr val="C0504D">
                        <a:lumMod val="75000"/>
                      </a:srgbClr>
                    </a:solidFill>
                    <a:latin typeface="Arial"/>
                  </a:endParaRPr>
                </a:p>
              </p:txBody>
            </p:sp>
          </p:grpSp>
          <p:sp>
            <p:nvSpPr>
              <p:cNvPr id="32" name="TextBox 31"/>
              <p:cNvSpPr txBox="1"/>
              <p:nvPr/>
            </p:nvSpPr>
            <p:spPr bwMode="auto">
              <a:xfrm>
                <a:off x="4685529" y="2324769"/>
                <a:ext cx="1288754" cy="28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fontAlgn="auto">
                  <a:spcBef>
                    <a:spcPts val="0"/>
                  </a:spcBef>
                  <a:spcAft>
                    <a:spcPts val="0"/>
                  </a:spcAft>
                  <a:buFontTx/>
                  <a:buNone/>
                </a:pPr>
                <a:r>
                  <a:rPr lang="en-US" sz="1200" b="1" dirty="0" smtClean="0">
                    <a:solidFill>
                      <a:srgbClr val="F79646">
                        <a:lumMod val="75000"/>
                      </a:srgbClr>
                    </a:solidFill>
                    <a:latin typeface="Arial"/>
                  </a:rPr>
                  <a:t>Automated Low Altitude Authorization</a:t>
                </a:r>
                <a:endParaRPr lang="en-US" sz="1200" b="1" dirty="0">
                  <a:solidFill>
                    <a:srgbClr val="F79646">
                      <a:lumMod val="75000"/>
                    </a:srgbClr>
                  </a:solidFill>
                  <a:latin typeface="Arial"/>
                </a:endParaRPr>
              </a:p>
            </p:txBody>
          </p:sp>
          <p:sp>
            <p:nvSpPr>
              <p:cNvPr id="47" name="TextBox 46"/>
              <p:cNvSpPr txBox="1"/>
              <p:nvPr/>
            </p:nvSpPr>
            <p:spPr bwMode="auto">
              <a:xfrm>
                <a:off x="4735653" y="2002792"/>
                <a:ext cx="1496383" cy="28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fontAlgn="auto">
                  <a:spcBef>
                    <a:spcPts val="0"/>
                  </a:spcBef>
                  <a:spcAft>
                    <a:spcPts val="0"/>
                  </a:spcAft>
                  <a:buFontTx/>
                  <a:buNone/>
                </a:pPr>
                <a:r>
                  <a:rPr lang="en-US" sz="1200" b="1" dirty="0" smtClean="0">
                    <a:solidFill>
                      <a:srgbClr val="F79646">
                        <a:lumMod val="75000"/>
                      </a:srgbClr>
                    </a:solidFill>
                    <a:latin typeface="Arial"/>
                  </a:rPr>
                  <a:t>Aeronautical Information Infrastructure for UAS</a:t>
                </a:r>
                <a:endParaRPr lang="en-US" sz="1200" b="1" dirty="0">
                  <a:solidFill>
                    <a:srgbClr val="F79646">
                      <a:lumMod val="75000"/>
                    </a:srgbClr>
                  </a:solidFill>
                  <a:latin typeface="Arial"/>
                </a:endParaRPr>
              </a:p>
            </p:txBody>
          </p:sp>
        </p:grpSp>
        <p:cxnSp>
          <p:nvCxnSpPr>
            <p:cNvPr id="48" name="Straight Arrow Connector 47"/>
            <p:cNvCxnSpPr/>
            <p:nvPr/>
          </p:nvCxnSpPr>
          <p:spPr bwMode="auto">
            <a:xfrm flipH="1">
              <a:off x="3492492" y="3244582"/>
              <a:ext cx="656854" cy="1"/>
            </a:xfrm>
            <a:prstGeom prst="straightConnector1">
              <a:avLst/>
            </a:prstGeom>
            <a:ln>
              <a:solidFill>
                <a:schemeClr val="accent6">
                  <a:lumMod val="75000"/>
                </a:schemeClr>
              </a:solidFill>
              <a:tailEnd type="arrow"/>
            </a:ln>
            <a:extLst/>
          </p:spPr>
          <p:style>
            <a:lnRef idx="1">
              <a:schemeClr val="accent6"/>
            </a:lnRef>
            <a:fillRef idx="0">
              <a:schemeClr val="accent6"/>
            </a:fillRef>
            <a:effectRef idx="0">
              <a:schemeClr val="accent6"/>
            </a:effectRef>
            <a:fontRef idx="minor">
              <a:schemeClr val="tx1"/>
            </a:fontRef>
          </p:style>
        </p:cxnSp>
      </p:grpSp>
      <p:sp>
        <p:nvSpPr>
          <p:cNvPr id="3" name="TextBox 2"/>
          <p:cNvSpPr txBox="1"/>
          <p:nvPr/>
        </p:nvSpPr>
        <p:spPr>
          <a:xfrm>
            <a:off x="1286955" y="859802"/>
            <a:ext cx="5404108"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Defining Scalable Safety Assurance Requirements </a:t>
            </a:r>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53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Aircraft Registration</a:t>
            </a:r>
            <a:endParaRPr lang="en-US" dirty="0"/>
          </a:p>
        </p:txBody>
      </p:sp>
      <p:sp>
        <p:nvSpPr>
          <p:cNvPr id="5" name="Content Placeholder 4"/>
          <p:cNvSpPr>
            <a:spLocks noGrp="1"/>
          </p:cNvSpPr>
          <p:nvPr>
            <p:ph idx="1"/>
          </p:nvPr>
        </p:nvSpPr>
        <p:spPr/>
        <p:txBody>
          <a:bodyPr/>
          <a:lstStyle/>
          <a:p>
            <a:r>
              <a:rPr lang="en-US" dirty="0" smtClean="0"/>
              <a:t>Registration under 14 CFR Part 47 is required:</a:t>
            </a:r>
          </a:p>
          <a:p>
            <a:pPr lvl="1"/>
            <a:r>
              <a:rPr lang="en-US" dirty="0" smtClean="0"/>
              <a:t>For Unmanned aircraft that weigh 55 </a:t>
            </a:r>
            <a:r>
              <a:rPr lang="en-US" dirty="0" err="1" smtClean="0"/>
              <a:t>lbs</a:t>
            </a:r>
            <a:r>
              <a:rPr lang="en-US" dirty="0" smtClean="0"/>
              <a:t> (25 Kg) or more, </a:t>
            </a:r>
          </a:p>
          <a:p>
            <a:pPr lvl="1"/>
            <a:r>
              <a:rPr lang="en-US" dirty="0" smtClean="0"/>
              <a:t>For </a:t>
            </a:r>
            <a:r>
              <a:rPr lang="en-US" dirty="0" err="1" smtClean="0"/>
              <a:t>sUA</a:t>
            </a:r>
            <a:r>
              <a:rPr lang="en-US" dirty="0" smtClean="0"/>
              <a:t> owned by a trustee under a trust agreement, </a:t>
            </a:r>
          </a:p>
          <a:p>
            <a:pPr lvl="1"/>
            <a:r>
              <a:rPr lang="en-US" dirty="0" smtClean="0"/>
              <a:t>When the </a:t>
            </a:r>
            <a:r>
              <a:rPr lang="en-US" dirty="0" err="1" smtClean="0"/>
              <a:t>sUA</a:t>
            </a:r>
            <a:r>
              <a:rPr lang="en-US" dirty="0" smtClean="0"/>
              <a:t> owner uses a voting trust to meet U.S. Citizen requirements</a:t>
            </a:r>
          </a:p>
          <a:p>
            <a:r>
              <a:rPr lang="en-US" dirty="0" smtClean="0"/>
              <a:t>Registration under 14 CFR Part 47 is available:</a:t>
            </a:r>
          </a:p>
          <a:p>
            <a:pPr lvl="1"/>
            <a:r>
              <a:rPr lang="en-US" dirty="0" smtClean="0"/>
              <a:t>For </a:t>
            </a:r>
            <a:r>
              <a:rPr lang="en-US" dirty="0" err="1" smtClean="0"/>
              <a:t>sUA</a:t>
            </a:r>
            <a:r>
              <a:rPr lang="en-US" dirty="0" smtClean="0"/>
              <a:t> that need N-number registration to operate outside the U.S. </a:t>
            </a:r>
          </a:p>
          <a:p>
            <a:pPr lvl="1"/>
            <a:r>
              <a:rPr lang="en-US" dirty="0" smtClean="0"/>
              <a:t>When public recording is desired for a </a:t>
            </a:r>
            <a:r>
              <a:rPr lang="en-US" dirty="0" err="1" smtClean="0"/>
              <a:t>sUA’s</a:t>
            </a:r>
            <a:r>
              <a:rPr lang="en-US" dirty="0" smtClean="0"/>
              <a:t> loan, lease, or ownership documents</a:t>
            </a:r>
          </a:p>
        </p:txBody>
      </p:sp>
    </p:spTree>
    <p:extLst>
      <p:ext uri="{BB962C8B-B14F-4D97-AF65-F5344CB8AC3E}">
        <p14:creationId xmlns:p14="http://schemas.microsoft.com/office/powerpoint/2010/main" val="341817041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Registration under Part 47</a:t>
            </a:r>
            <a:endParaRPr lang="en-US" dirty="0"/>
          </a:p>
        </p:txBody>
      </p:sp>
      <p:sp>
        <p:nvSpPr>
          <p:cNvPr id="5" name="Content Placeholder 4"/>
          <p:cNvSpPr>
            <a:spLocks noGrp="1"/>
          </p:cNvSpPr>
          <p:nvPr>
            <p:ph idx="1"/>
          </p:nvPr>
        </p:nvSpPr>
        <p:spPr/>
        <p:txBody>
          <a:bodyPr/>
          <a:lstStyle/>
          <a:p>
            <a:r>
              <a:rPr lang="en-US" dirty="0" smtClean="0"/>
              <a:t>Owner must provide:</a:t>
            </a:r>
          </a:p>
          <a:p>
            <a:pPr lvl="1"/>
            <a:r>
              <a:rPr lang="en-US" dirty="0" smtClean="0"/>
              <a:t>Aircraft Registration Application, AC Form 8050-1</a:t>
            </a:r>
          </a:p>
          <a:p>
            <a:pPr lvl="1"/>
            <a:r>
              <a:rPr lang="en-US" dirty="0" smtClean="0"/>
              <a:t>Notarized affidavit establishing the required description of the UA, the ownership of the UA, that the UA is not registered in another country</a:t>
            </a:r>
          </a:p>
          <a:p>
            <a:pPr lvl="1"/>
            <a:r>
              <a:rPr lang="en-US" dirty="0" smtClean="0"/>
              <a:t>An N-number to be assigned to the registered aircraft</a:t>
            </a:r>
          </a:p>
          <a:p>
            <a:pPr lvl="1"/>
            <a:r>
              <a:rPr lang="en-US" dirty="0" smtClean="0"/>
              <a:t>A $5.00 registration fee</a:t>
            </a:r>
            <a:endParaRPr lang="en-US" dirty="0"/>
          </a:p>
        </p:txBody>
      </p:sp>
    </p:spTree>
    <p:extLst>
      <p:ext uri="{BB962C8B-B14F-4D97-AF65-F5344CB8AC3E}">
        <p14:creationId xmlns:p14="http://schemas.microsoft.com/office/powerpoint/2010/main" val="336808999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398" y="251479"/>
            <a:ext cx="8472488" cy="609600"/>
          </a:xfrm>
        </p:spPr>
        <p:txBody>
          <a:bodyPr/>
          <a:lstStyle/>
          <a:p>
            <a:r>
              <a:rPr lang="en-US" dirty="0" smtClean="0"/>
              <a:t>UAS Operations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2288258"/>
              </p:ext>
            </p:extLst>
          </p:nvPr>
        </p:nvGraphicFramePr>
        <p:xfrm>
          <a:off x="255494" y="838200"/>
          <a:ext cx="8647392" cy="517806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31720358"/>
                    </a:ext>
                  </a:extLst>
                </a:gridCol>
                <a:gridCol w="1371600">
                  <a:extLst>
                    <a:ext uri="{9D8B030D-6E8A-4147-A177-3AD203B41FA5}">
                      <a16:colId xmlns:a16="http://schemas.microsoft.com/office/drawing/2014/main" val="3189377592"/>
                    </a:ext>
                  </a:extLst>
                </a:gridCol>
                <a:gridCol w="1428096">
                  <a:extLst>
                    <a:ext uri="{9D8B030D-6E8A-4147-A177-3AD203B41FA5}">
                      <a16:colId xmlns:a16="http://schemas.microsoft.com/office/drawing/2014/main" val="2677087837"/>
                    </a:ext>
                  </a:extLst>
                </a:gridCol>
                <a:gridCol w="1441232">
                  <a:extLst>
                    <a:ext uri="{9D8B030D-6E8A-4147-A177-3AD203B41FA5}">
                      <a16:colId xmlns:a16="http://schemas.microsoft.com/office/drawing/2014/main" val="2401248946"/>
                    </a:ext>
                  </a:extLst>
                </a:gridCol>
                <a:gridCol w="1441232">
                  <a:extLst>
                    <a:ext uri="{9D8B030D-6E8A-4147-A177-3AD203B41FA5}">
                      <a16:colId xmlns:a16="http://schemas.microsoft.com/office/drawing/2014/main" val="3834049828"/>
                    </a:ext>
                  </a:extLst>
                </a:gridCol>
                <a:gridCol w="1441232">
                  <a:extLst>
                    <a:ext uri="{9D8B030D-6E8A-4147-A177-3AD203B41FA5}">
                      <a16:colId xmlns:a16="http://schemas.microsoft.com/office/drawing/2014/main" val="1482241150"/>
                    </a:ext>
                  </a:extLst>
                </a:gridCol>
              </a:tblGrid>
              <a:tr h="526059">
                <a:tc>
                  <a:txBody>
                    <a:bodyPr/>
                    <a:lstStyle/>
                    <a:p>
                      <a:r>
                        <a:rPr lang="en-US" sz="1400" dirty="0" smtClean="0">
                          <a:solidFill>
                            <a:srgbClr val="FFFF00"/>
                          </a:solidFill>
                        </a:rPr>
                        <a:t>Increasing</a:t>
                      </a:r>
                      <a:r>
                        <a:rPr lang="en-US" sz="1400" baseline="0" dirty="0" smtClean="0">
                          <a:solidFill>
                            <a:srgbClr val="FFFF00"/>
                          </a:solidFill>
                        </a:rPr>
                        <a:t> Risk</a:t>
                      </a:r>
                      <a:endParaRPr lang="en-US" sz="1400" dirty="0">
                        <a:solidFill>
                          <a:srgbClr val="FFFF00"/>
                        </a:solidFill>
                      </a:endParaRPr>
                    </a:p>
                  </a:txBody>
                  <a:tcPr/>
                </a:tc>
                <a:tc>
                  <a:txBody>
                    <a:bodyPr/>
                    <a:lstStyle/>
                    <a:p>
                      <a:r>
                        <a:rPr lang="en-US" sz="1400" b="1" kern="1200" dirty="0" smtClean="0">
                          <a:solidFill>
                            <a:schemeClr val="bg1"/>
                          </a:solidFill>
                          <a:latin typeface="+mn-lt"/>
                          <a:ea typeface="+mn-ea"/>
                          <a:cs typeface="+mn-cs"/>
                        </a:rPr>
                        <a:t>Aircraft Requirements</a:t>
                      </a:r>
                      <a:endParaRPr lang="en-US" sz="1400" b="1" kern="1200" dirty="0">
                        <a:solidFill>
                          <a:schemeClr val="bg1"/>
                        </a:solidFill>
                        <a:latin typeface="+mn-lt"/>
                        <a:ea typeface="+mn-ea"/>
                        <a:cs typeface="+mn-cs"/>
                      </a:endParaRPr>
                    </a:p>
                  </a:txBody>
                  <a:tcPr/>
                </a:tc>
                <a:tc>
                  <a:txBody>
                    <a:bodyPr/>
                    <a:lstStyle/>
                    <a:p>
                      <a:r>
                        <a:rPr lang="en-US" sz="1400" b="1" kern="1200" dirty="0" smtClean="0">
                          <a:solidFill>
                            <a:schemeClr val="bg1"/>
                          </a:solidFill>
                          <a:latin typeface="+mn-lt"/>
                          <a:ea typeface="+mn-ea"/>
                          <a:cs typeface="+mn-cs"/>
                        </a:rPr>
                        <a:t>UAS Registration</a:t>
                      </a:r>
                      <a:endParaRPr lang="en-US" sz="1400" b="1" kern="1200" dirty="0">
                        <a:solidFill>
                          <a:schemeClr val="bg1"/>
                        </a:solidFill>
                        <a:latin typeface="+mn-lt"/>
                        <a:ea typeface="+mn-ea"/>
                        <a:cs typeface="+mn-cs"/>
                      </a:endParaRPr>
                    </a:p>
                  </a:txBody>
                  <a:tcPr/>
                </a:tc>
                <a:tc>
                  <a:txBody>
                    <a:bodyPr/>
                    <a:lstStyle/>
                    <a:p>
                      <a:r>
                        <a:rPr lang="en-US" sz="1400" dirty="0" smtClean="0">
                          <a:solidFill>
                            <a:srgbClr val="FFFF00"/>
                          </a:solidFill>
                        </a:rPr>
                        <a:t>Pilot Requirements</a:t>
                      </a:r>
                      <a:endParaRPr lang="en-US" sz="1400" dirty="0">
                        <a:solidFill>
                          <a:srgbClr val="FFFF00"/>
                        </a:solidFill>
                      </a:endParaRPr>
                    </a:p>
                  </a:txBody>
                  <a:tcPr/>
                </a:tc>
                <a:tc>
                  <a:txBody>
                    <a:bodyPr/>
                    <a:lstStyle/>
                    <a:p>
                      <a:r>
                        <a:rPr lang="en-US" sz="1400" dirty="0" smtClean="0"/>
                        <a:t>Types of Operation</a:t>
                      </a:r>
                      <a:endParaRPr lang="en-US" sz="1400" dirty="0"/>
                    </a:p>
                  </a:txBody>
                  <a:tcPr/>
                </a:tc>
                <a:tc>
                  <a:txBody>
                    <a:bodyPr/>
                    <a:lstStyle/>
                    <a:p>
                      <a:r>
                        <a:rPr lang="en-US" sz="1400" dirty="0" smtClean="0"/>
                        <a:t>Airspace</a:t>
                      </a:r>
                      <a:r>
                        <a:rPr lang="en-US" sz="1400" baseline="0" dirty="0" smtClean="0"/>
                        <a:t> Requirements</a:t>
                      </a:r>
                      <a:endParaRPr lang="en-US" sz="1400" dirty="0"/>
                    </a:p>
                  </a:txBody>
                  <a:tcPr/>
                </a:tc>
                <a:extLst>
                  <a:ext uri="{0D108BD9-81ED-4DB2-BD59-A6C34878D82A}">
                    <a16:rowId xmlns:a16="http://schemas.microsoft.com/office/drawing/2014/main" val="3870756901"/>
                  </a:ext>
                </a:extLst>
              </a:tr>
              <a:tr h="905131">
                <a:tc>
                  <a:txBody>
                    <a:bodyPr/>
                    <a:lstStyle/>
                    <a:p>
                      <a:r>
                        <a:rPr lang="en-US" sz="1600" b="1" dirty="0" smtClean="0"/>
                        <a:t>Part 101 Model Aircraft</a:t>
                      </a:r>
                      <a:endParaRPr lang="en-US" sz="1600" b="1" dirty="0"/>
                    </a:p>
                  </a:txBody>
                  <a:tcPr/>
                </a:tc>
                <a:tc>
                  <a:txBody>
                    <a:bodyPr/>
                    <a:lstStyle/>
                    <a:p>
                      <a:r>
                        <a:rPr lang="en-US" sz="1050" dirty="0" smtClean="0"/>
                        <a:t>UAS &lt; 55 pounds</a:t>
                      </a:r>
                      <a:endParaRPr lang="en-US" sz="1050" baseline="0" dirty="0" smtClean="0"/>
                    </a:p>
                    <a:p>
                      <a:endParaRPr lang="en-US" sz="1050" baseline="0" dirty="0" smtClean="0"/>
                    </a:p>
                    <a:p>
                      <a:r>
                        <a:rPr lang="en-US" sz="900" baseline="0" dirty="0" smtClean="0"/>
                        <a:t>*unless otherwise certified through a CBO</a:t>
                      </a:r>
                      <a:endParaRPr lang="en-US" sz="900" dirty="0"/>
                    </a:p>
                  </a:txBody>
                  <a:tcPr/>
                </a:tc>
                <a:tc>
                  <a:txBody>
                    <a:bodyPr/>
                    <a:lstStyle/>
                    <a:p>
                      <a:r>
                        <a:rPr lang="en-US" sz="1050" dirty="0" smtClean="0"/>
                        <a:t>Registration</a:t>
                      </a:r>
                      <a:r>
                        <a:rPr lang="en-US" sz="1050" baseline="0" dirty="0" smtClean="0"/>
                        <a:t> not required*</a:t>
                      </a:r>
                    </a:p>
                    <a:p>
                      <a:endParaRPr lang="en-US" sz="1050" baseline="0" dirty="0" smtClean="0"/>
                    </a:p>
                    <a:p>
                      <a:r>
                        <a:rPr lang="en-US" sz="900" kern="1200" baseline="0" dirty="0" smtClean="0">
                          <a:solidFill>
                            <a:schemeClr val="dk1"/>
                          </a:solidFill>
                          <a:latin typeface="+mn-lt"/>
                          <a:ea typeface="+mn-ea"/>
                          <a:cs typeface="+mn-cs"/>
                        </a:rPr>
                        <a:t>*Voluntary registration encouraged</a:t>
                      </a:r>
                      <a:endParaRPr lang="en-US" sz="900" kern="1200" baseline="0" dirty="0">
                        <a:solidFill>
                          <a:schemeClr val="dk1"/>
                        </a:solidFill>
                        <a:latin typeface="+mn-lt"/>
                        <a:ea typeface="+mn-ea"/>
                        <a:cs typeface="+mn-cs"/>
                      </a:endParaRPr>
                    </a:p>
                  </a:txBody>
                  <a:tcPr/>
                </a:tc>
                <a:tc>
                  <a:txBody>
                    <a:bodyPr/>
                    <a:lstStyle/>
                    <a:p>
                      <a:r>
                        <a:rPr lang="en-US" sz="1050" dirty="0" smtClean="0"/>
                        <a:t>Community-Based</a:t>
                      </a:r>
                      <a:r>
                        <a:rPr lang="en-US" sz="1050" baseline="0" dirty="0" smtClean="0"/>
                        <a:t> Organization (CBO) standards</a:t>
                      </a:r>
                      <a:endParaRPr lang="en-US" sz="1050" dirty="0"/>
                    </a:p>
                  </a:txBody>
                  <a:tcPr/>
                </a:tc>
                <a:tc>
                  <a:txBody>
                    <a:bodyPr/>
                    <a:lstStyle/>
                    <a:p>
                      <a:r>
                        <a:rPr lang="en-US" sz="1050" dirty="0" smtClean="0"/>
                        <a:t>Hobby or recreational,</a:t>
                      </a:r>
                      <a:r>
                        <a:rPr lang="en-US" sz="1050" baseline="0" dirty="0" smtClean="0"/>
                        <a:t> VLOS, Part 101 operating rules, CBO standards</a:t>
                      </a:r>
                      <a:endParaRPr lang="en-US" sz="1050" dirty="0"/>
                    </a:p>
                  </a:txBody>
                  <a:tcPr/>
                </a:tc>
                <a:tc>
                  <a:txBody>
                    <a:bodyPr/>
                    <a:lstStyle/>
                    <a:p>
                      <a:r>
                        <a:rPr lang="en-US" sz="1050" dirty="0" smtClean="0"/>
                        <a:t>Notification requirement</a:t>
                      </a:r>
                      <a:r>
                        <a:rPr lang="en-US" sz="1050" baseline="0" dirty="0" smtClean="0"/>
                        <a:t> within 5 miles of an airport</a:t>
                      </a:r>
                      <a:endParaRPr lang="en-US" sz="1050" dirty="0"/>
                    </a:p>
                  </a:txBody>
                  <a:tcPr/>
                </a:tc>
                <a:extLst>
                  <a:ext uri="{0D108BD9-81ED-4DB2-BD59-A6C34878D82A}">
                    <a16:rowId xmlns:a16="http://schemas.microsoft.com/office/drawing/2014/main" val="1129723182"/>
                  </a:ext>
                </a:extLst>
              </a:tr>
              <a:tr h="742671">
                <a:tc>
                  <a:txBody>
                    <a:bodyPr/>
                    <a:lstStyle/>
                    <a:p>
                      <a:r>
                        <a:rPr lang="en-US" sz="1600" b="1" dirty="0" smtClean="0"/>
                        <a:t>Part 107</a:t>
                      </a:r>
                      <a:endParaRPr lang="en-US" sz="1600" b="1" dirty="0"/>
                    </a:p>
                  </a:txBody>
                  <a:tcPr/>
                </a:tc>
                <a:tc>
                  <a:txBody>
                    <a:bodyPr/>
                    <a:lstStyle/>
                    <a:p>
                      <a:r>
                        <a:rPr lang="en-US" sz="1050" dirty="0" smtClean="0"/>
                        <a:t>UAS &lt; 55 pounds</a:t>
                      </a:r>
                      <a:endParaRPr lang="en-US" sz="1050" dirty="0"/>
                    </a:p>
                  </a:txBody>
                  <a:tcPr/>
                </a:tc>
                <a:tc>
                  <a:txBody>
                    <a:bodyPr/>
                    <a:lstStyle/>
                    <a:p>
                      <a:r>
                        <a:rPr lang="en-US" sz="1050" dirty="0" smtClean="0"/>
                        <a:t>Register through Small</a:t>
                      </a:r>
                      <a:r>
                        <a:rPr lang="en-US" sz="1050" baseline="0" dirty="0" smtClean="0"/>
                        <a:t> UAS Registration Service</a:t>
                      </a:r>
                      <a:endParaRPr lang="en-US" sz="1050" dirty="0"/>
                    </a:p>
                  </a:txBody>
                  <a:tcPr/>
                </a:tc>
                <a:tc>
                  <a:txBody>
                    <a:bodyPr/>
                    <a:lstStyle/>
                    <a:p>
                      <a:r>
                        <a:rPr lang="en-US" sz="1050" dirty="0" smtClean="0"/>
                        <a:t>Part 107 remote pilot certificate with small UAS rating</a:t>
                      </a:r>
                      <a:endParaRPr lang="en-US" sz="1050" dirty="0"/>
                    </a:p>
                  </a:txBody>
                  <a:tcPr/>
                </a:tc>
                <a:tc>
                  <a:txBody>
                    <a:bodyPr/>
                    <a:lstStyle/>
                    <a:p>
                      <a:r>
                        <a:rPr lang="en-US" sz="1050" dirty="0" smtClean="0"/>
                        <a:t>VLOS,</a:t>
                      </a:r>
                      <a:r>
                        <a:rPr lang="en-US" sz="1050" baseline="0" dirty="0" smtClean="0"/>
                        <a:t> daytime, Class G, 400 </a:t>
                      </a:r>
                      <a:r>
                        <a:rPr lang="en-US" sz="1050" baseline="0" dirty="0" err="1" smtClean="0"/>
                        <a:t>ft</a:t>
                      </a:r>
                      <a:r>
                        <a:rPr lang="en-US" sz="1050" baseline="0" dirty="0" smtClean="0"/>
                        <a:t>, not over people OR waiver provisions</a:t>
                      </a:r>
                      <a:endParaRPr lang="en-US" sz="1050" dirty="0"/>
                    </a:p>
                  </a:txBody>
                  <a:tcPr/>
                </a:tc>
                <a:tc>
                  <a:txBody>
                    <a:bodyPr/>
                    <a:lstStyle/>
                    <a:p>
                      <a:r>
                        <a:rPr lang="en-US" sz="1050" dirty="0" smtClean="0"/>
                        <a:t>Airspace waiver or authorization for Class B, C, D, E</a:t>
                      </a:r>
                      <a:r>
                        <a:rPr lang="en-US" sz="1050" baseline="0" dirty="0" smtClean="0"/>
                        <a:t> airspace</a:t>
                      </a:r>
                      <a:endParaRPr lang="en-US" sz="1050" dirty="0"/>
                    </a:p>
                  </a:txBody>
                  <a:tcPr/>
                </a:tc>
                <a:extLst>
                  <a:ext uri="{0D108BD9-81ED-4DB2-BD59-A6C34878D82A}">
                    <a16:rowId xmlns:a16="http://schemas.microsoft.com/office/drawing/2014/main" val="3074642523"/>
                  </a:ext>
                </a:extLst>
              </a:tr>
              <a:tr h="580212">
                <a:tc>
                  <a:txBody>
                    <a:bodyPr/>
                    <a:lstStyle/>
                    <a:p>
                      <a:r>
                        <a:rPr lang="en-US" sz="1600" b="1" dirty="0" smtClean="0"/>
                        <a:t>Section 333</a:t>
                      </a:r>
                      <a:endParaRPr lang="en-US" sz="1600" b="1" dirty="0"/>
                    </a:p>
                  </a:txBody>
                  <a:tcPr/>
                </a:tc>
                <a:tc>
                  <a:txBody>
                    <a:bodyPr/>
                    <a:lstStyle/>
                    <a:p>
                      <a:r>
                        <a:rPr lang="en-US" sz="1050" dirty="0" smtClean="0"/>
                        <a:t>As specified</a:t>
                      </a:r>
                      <a:r>
                        <a:rPr lang="en-US" sz="1050" baseline="0" dirty="0" smtClean="0"/>
                        <a:t> in exemption</a:t>
                      </a:r>
                      <a:endParaRPr lang="en-US" sz="1050" dirty="0"/>
                    </a:p>
                  </a:txBody>
                  <a:tcPr/>
                </a:tc>
                <a:tc>
                  <a:txBody>
                    <a:bodyPr/>
                    <a:lstStyle/>
                    <a:p>
                      <a:r>
                        <a:rPr lang="en-US" sz="1050" dirty="0" smtClean="0"/>
                        <a:t>For UAS &gt; 55 pounds, N-number registration</a:t>
                      </a:r>
                      <a:r>
                        <a:rPr lang="en-US" sz="1050" baseline="0" dirty="0" smtClean="0"/>
                        <a:t> required </a:t>
                      </a:r>
                      <a:endParaRPr lang="en-US" sz="1050" dirty="0"/>
                    </a:p>
                  </a:txBody>
                  <a:tcPr/>
                </a:tc>
                <a:tc>
                  <a:txBody>
                    <a:bodyPr/>
                    <a:lstStyle/>
                    <a:p>
                      <a:r>
                        <a:rPr lang="en-US" sz="1050" dirty="0" smtClean="0"/>
                        <a:t>Part 61 airman certificate</a:t>
                      </a:r>
                      <a:endParaRPr lang="en-US" sz="1050" dirty="0"/>
                    </a:p>
                  </a:txBody>
                  <a:tcPr/>
                </a:tc>
                <a:tc>
                  <a:txBody>
                    <a:bodyPr/>
                    <a:lstStyle/>
                    <a:p>
                      <a:r>
                        <a:rPr lang="en-US" sz="1050" dirty="0" smtClean="0"/>
                        <a:t>UAS &gt; 55 pounds</a:t>
                      </a:r>
                      <a:endParaRPr lang="en-US" sz="1050" dirty="0"/>
                    </a:p>
                  </a:txBody>
                  <a:tcPr/>
                </a:tc>
                <a:tc>
                  <a:txBody>
                    <a:bodyPr/>
                    <a:lstStyle/>
                    <a:p>
                      <a:r>
                        <a:rPr lang="en-US" sz="1050" dirty="0" smtClean="0"/>
                        <a:t>Blanket COA or standard</a:t>
                      </a:r>
                      <a:r>
                        <a:rPr lang="en-US" sz="1050" baseline="0" dirty="0" smtClean="0"/>
                        <a:t> COA for specific airspace</a:t>
                      </a:r>
                      <a:endParaRPr lang="en-US" sz="1050" dirty="0"/>
                    </a:p>
                  </a:txBody>
                  <a:tcPr/>
                </a:tc>
                <a:extLst>
                  <a:ext uri="{0D108BD9-81ED-4DB2-BD59-A6C34878D82A}">
                    <a16:rowId xmlns:a16="http://schemas.microsoft.com/office/drawing/2014/main" val="762626062"/>
                  </a:ext>
                </a:extLst>
              </a:tr>
              <a:tr h="742671">
                <a:tc>
                  <a:txBody>
                    <a:bodyPr/>
                    <a:lstStyle/>
                    <a:p>
                      <a:r>
                        <a:rPr lang="en-US" sz="1600" b="1" dirty="0" smtClean="0"/>
                        <a:t>Public Aircraft</a:t>
                      </a:r>
                      <a:endParaRPr lang="en-US" sz="1600" b="1" dirty="0"/>
                    </a:p>
                  </a:txBody>
                  <a:tcPr/>
                </a:tc>
                <a:tc>
                  <a:txBody>
                    <a:bodyPr/>
                    <a:lstStyle/>
                    <a:p>
                      <a:r>
                        <a:rPr lang="en-US" sz="1050" dirty="0" smtClean="0"/>
                        <a:t>Self-certification by public agency</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dirty="0"/>
                    </a:p>
                  </a:txBody>
                  <a:tcPr/>
                </a:tc>
                <a:tc>
                  <a:txBody>
                    <a:bodyPr/>
                    <a:lstStyle/>
                    <a:p>
                      <a:r>
                        <a:rPr lang="en-US" sz="1050" dirty="0" smtClean="0"/>
                        <a:t>Self-certification by public agency</a:t>
                      </a:r>
                      <a:endParaRPr lang="en-US" sz="1050" dirty="0"/>
                    </a:p>
                  </a:txBody>
                  <a:tcPr/>
                </a:tc>
                <a:tc>
                  <a:txBody>
                    <a:bodyPr/>
                    <a:lstStyle/>
                    <a:p>
                      <a:r>
                        <a:rPr lang="en-US" sz="1050" dirty="0" smtClean="0"/>
                        <a:t>Public</a:t>
                      </a:r>
                      <a:r>
                        <a:rPr lang="en-US" sz="1050" baseline="0" dirty="0" smtClean="0"/>
                        <a:t> Aircraft Operations (AC 00-1.1A); UAS Test Site Operations</a:t>
                      </a:r>
                      <a:endParaRPr lang="en-US" sz="1050" dirty="0"/>
                    </a:p>
                  </a:txBody>
                  <a:tcPr/>
                </a:tc>
                <a:tc>
                  <a:txBody>
                    <a:bodyPr/>
                    <a:lstStyle/>
                    <a:p>
                      <a:r>
                        <a:rPr lang="en-US" sz="1050" dirty="0" smtClean="0"/>
                        <a:t>Blanket</a:t>
                      </a:r>
                      <a:r>
                        <a:rPr lang="en-US" sz="1050" baseline="0" dirty="0" smtClean="0"/>
                        <a:t> COA or Standard COA for specific airspace</a:t>
                      </a:r>
                      <a:endParaRPr lang="en-US" sz="1050" dirty="0"/>
                    </a:p>
                  </a:txBody>
                  <a:tcPr/>
                </a:tc>
                <a:extLst>
                  <a:ext uri="{0D108BD9-81ED-4DB2-BD59-A6C34878D82A}">
                    <a16:rowId xmlns:a16="http://schemas.microsoft.com/office/drawing/2014/main" val="69882669"/>
                  </a:ext>
                </a:extLst>
              </a:tr>
              <a:tr h="742671">
                <a:tc>
                  <a:txBody>
                    <a:bodyPr/>
                    <a:lstStyle/>
                    <a:p>
                      <a:r>
                        <a:rPr lang="en-US" sz="1600" b="1" dirty="0" smtClean="0"/>
                        <a:t>Experimental Aircraft</a:t>
                      </a:r>
                      <a:endParaRPr lang="en-US" sz="1600" b="1" dirty="0"/>
                    </a:p>
                  </a:txBody>
                  <a:tcPr/>
                </a:tc>
                <a:tc>
                  <a:txBody>
                    <a:bodyPr/>
                    <a:lstStyle/>
                    <a:p>
                      <a:r>
                        <a:rPr lang="en-US" sz="1050" dirty="0" smtClean="0"/>
                        <a:t>Experimental Special Airworthiness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Research and Development</a:t>
                      </a:r>
                      <a:r>
                        <a:rPr lang="en-US" sz="1050" baseline="0" dirty="0" smtClean="0"/>
                        <a:t>, crew training, and market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Standard</a:t>
                      </a:r>
                      <a:r>
                        <a:rPr lang="en-US" sz="1050" baseline="0" dirty="0" smtClean="0"/>
                        <a:t> COA for specific airspace</a:t>
                      </a:r>
                      <a:endParaRPr lang="en-US" sz="1050" dirty="0" smtClean="0"/>
                    </a:p>
                  </a:txBody>
                  <a:tcPr/>
                </a:tc>
                <a:extLst>
                  <a:ext uri="{0D108BD9-81ED-4DB2-BD59-A6C34878D82A}">
                    <a16:rowId xmlns:a16="http://schemas.microsoft.com/office/drawing/2014/main" val="469681673"/>
                  </a:ext>
                </a:extLst>
              </a:tr>
              <a:tr h="835505">
                <a:tc>
                  <a:txBody>
                    <a:bodyPr/>
                    <a:lstStyle/>
                    <a:p>
                      <a:r>
                        <a:rPr lang="en-US" sz="1600" b="1" dirty="0" smtClean="0"/>
                        <a:t>Type Certificated Aircraft</a:t>
                      </a:r>
                      <a:endParaRPr lang="en-US" sz="1600" b="1" dirty="0"/>
                    </a:p>
                  </a:txBody>
                  <a:tcPr/>
                </a:tc>
                <a:tc>
                  <a:txBody>
                    <a:bodyPr/>
                    <a:lstStyle/>
                    <a:p>
                      <a:r>
                        <a:rPr lang="en-US" sz="1050" dirty="0" smtClean="0"/>
                        <a:t>Restricted</a:t>
                      </a:r>
                      <a:r>
                        <a:rPr lang="en-US" sz="1050" baseline="0" dirty="0" smtClean="0"/>
                        <a:t> type or special class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Specified in operating</a:t>
                      </a:r>
                      <a:r>
                        <a:rPr lang="en-US" sz="1050" baseline="0" dirty="0" smtClean="0"/>
                        <a:t> authorization</a:t>
                      </a:r>
                      <a:endParaRPr lang="en-US" sz="1050" dirty="0"/>
                    </a:p>
                  </a:txBody>
                  <a:tcPr/>
                </a:tc>
                <a:tc>
                  <a:txBody>
                    <a:bodyPr/>
                    <a:lstStyle/>
                    <a:p>
                      <a:r>
                        <a:rPr lang="en-US" sz="1050" dirty="0" smtClean="0"/>
                        <a:t>Part 91 airspace requirements</a:t>
                      </a:r>
                      <a:endParaRPr lang="en-US" sz="1050" dirty="0"/>
                    </a:p>
                  </a:txBody>
                  <a:tcPr/>
                </a:tc>
                <a:extLst>
                  <a:ext uri="{0D108BD9-81ED-4DB2-BD59-A6C34878D82A}">
                    <a16:rowId xmlns:a16="http://schemas.microsoft.com/office/drawing/2014/main" val="2848984645"/>
                  </a:ext>
                </a:extLst>
              </a:tr>
            </a:tbl>
          </a:graphicData>
        </a:graphic>
      </p:graphicFrame>
      <p:sp>
        <p:nvSpPr>
          <p:cNvPr id="5" name="Rectangle 1"/>
          <p:cNvSpPr>
            <a:spLocks noChangeArrowheads="1"/>
          </p:cNvSpPr>
          <p:nvPr/>
        </p:nvSpPr>
        <p:spPr bwMode="auto">
          <a:xfrm>
            <a:off x="255494" y="838200"/>
            <a:ext cx="1497106" cy="5174240"/>
          </a:xfrm>
          <a:prstGeom prst="rect">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a:p>
        </p:txBody>
      </p:sp>
      <p:cxnSp>
        <p:nvCxnSpPr>
          <p:cNvPr id="8" name="Straight Arrow Connector 7"/>
          <p:cNvCxnSpPr/>
          <p:nvPr/>
        </p:nvCxnSpPr>
        <p:spPr bwMode="auto">
          <a:xfrm>
            <a:off x="990600" y="1143000"/>
            <a:ext cx="0" cy="228600"/>
          </a:xfrm>
          <a:prstGeom prst="straightConnector1">
            <a:avLst/>
          </a:pr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1"/>
          <p:cNvSpPr>
            <a:spLocks noChangeArrowheads="1"/>
          </p:cNvSpPr>
          <p:nvPr/>
        </p:nvSpPr>
        <p:spPr bwMode="auto">
          <a:xfrm>
            <a:off x="4547659" y="838200"/>
            <a:ext cx="1497106" cy="5174240"/>
          </a:xfrm>
          <a:prstGeom prst="rect">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a:p>
        </p:txBody>
      </p:sp>
    </p:spTree>
    <p:extLst>
      <p:ext uri="{BB962C8B-B14F-4D97-AF65-F5344CB8AC3E}">
        <p14:creationId xmlns:p14="http://schemas.microsoft.com/office/powerpoint/2010/main" val="34564037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83121" y="1905000"/>
            <a:ext cx="3539108" cy="3276600"/>
          </a:xfrm>
          <a:prstGeom prst="rect">
            <a:avLst/>
          </a:prstGeom>
        </p:spPr>
      </p:pic>
      <p:sp>
        <p:nvSpPr>
          <p:cNvPr id="4" name="Title 3"/>
          <p:cNvSpPr>
            <a:spLocks noGrp="1"/>
          </p:cNvSpPr>
          <p:nvPr>
            <p:ph type="title"/>
          </p:nvPr>
        </p:nvSpPr>
        <p:spPr/>
        <p:txBody>
          <a:bodyPr/>
          <a:lstStyle/>
          <a:p>
            <a:r>
              <a:rPr lang="en-US" dirty="0" smtClean="0"/>
              <a:t>RPIC Certification and Responsibilities</a:t>
            </a:r>
            <a:endParaRPr lang="en-US" dirty="0"/>
          </a:p>
        </p:txBody>
      </p:sp>
      <p:sp>
        <p:nvSpPr>
          <p:cNvPr id="5" name="Content Placeholder 4"/>
          <p:cNvSpPr>
            <a:spLocks noGrp="1"/>
          </p:cNvSpPr>
          <p:nvPr>
            <p:ph idx="1"/>
          </p:nvPr>
        </p:nvSpPr>
        <p:spPr>
          <a:xfrm>
            <a:off x="428625" y="1347787"/>
            <a:ext cx="6608669" cy="4391025"/>
          </a:xfrm>
        </p:spPr>
        <p:txBody>
          <a:bodyPr/>
          <a:lstStyle/>
          <a:p>
            <a:r>
              <a:rPr lang="en-US" sz="2400" dirty="0" smtClean="0"/>
              <a:t>Getting your Certificate</a:t>
            </a:r>
          </a:p>
          <a:p>
            <a:pPr lvl="1"/>
            <a:r>
              <a:rPr lang="en-US" sz="2000" dirty="0" smtClean="0"/>
              <a:t>Starting from Scratch</a:t>
            </a:r>
          </a:p>
          <a:p>
            <a:pPr lvl="1"/>
            <a:r>
              <a:rPr lang="en-US" sz="2000" dirty="0" smtClean="0"/>
              <a:t>Already a certified Pilot?</a:t>
            </a:r>
          </a:p>
          <a:p>
            <a:r>
              <a:rPr lang="en-US" sz="2400" dirty="0" smtClean="0"/>
              <a:t>Remote Pilot In Command (RPIC) Responsibilities </a:t>
            </a:r>
          </a:p>
          <a:p>
            <a:pPr lvl="1"/>
            <a:r>
              <a:rPr lang="en-US" sz="2000" dirty="0" smtClean="0"/>
              <a:t>Register your Aircraft</a:t>
            </a:r>
          </a:p>
          <a:p>
            <a:pPr lvl="1"/>
            <a:r>
              <a:rPr lang="en-US" sz="2000" dirty="0" smtClean="0"/>
              <a:t>Preflight Aircraft and Crew</a:t>
            </a:r>
          </a:p>
          <a:p>
            <a:pPr lvl="1"/>
            <a:r>
              <a:rPr lang="en-US" sz="2000" dirty="0" smtClean="0"/>
              <a:t>Assess the Operating Environment</a:t>
            </a:r>
          </a:p>
          <a:p>
            <a:pPr lvl="1"/>
            <a:r>
              <a:rPr lang="en-US" sz="2000" dirty="0" smtClean="0"/>
              <a:t>Designated RPIC, be RPIC</a:t>
            </a:r>
          </a:p>
          <a:p>
            <a:pPr lvl="1"/>
            <a:r>
              <a:rPr lang="en-US" sz="2000" dirty="0" smtClean="0"/>
              <a:t>Adhere to Operating Rules</a:t>
            </a:r>
          </a:p>
          <a:p>
            <a:pPr lvl="1"/>
            <a:r>
              <a:rPr lang="en-US" sz="2000" dirty="0" smtClean="0"/>
              <a:t>Fly Safe</a:t>
            </a:r>
            <a:endParaRPr lang="en-US" sz="2000" dirty="0"/>
          </a:p>
        </p:txBody>
      </p:sp>
    </p:spTree>
    <p:extLst>
      <p:ext uri="{BB962C8B-B14F-4D97-AF65-F5344CB8AC3E}">
        <p14:creationId xmlns:p14="http://schemas.microsoft.com/office/powerpoint/2010/main" val="32125443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Becoming a Remote Pilot under Part 107</a:t>
            </a:r>
            <a:endParaRPr lang="en-US" dirty="0"/>
          </a:p>
        </p:txBody>
      </p:sp>
      <p:sp>
        <p:nvSpPr>
          <p:cNvPr id="5" name="Content Placeholder 4"/>
          <p:cNvSpPr>
            <a:spLocks noGrp="1"/>
          </p:cNvSpPr>
          <p:nvPr>
            <p:ph idx="1"/>
          </p:nvPr>
        </p:nvSpPr>
        <p:spPr>
          <a:xfrm>
            <a:off x="495301" y="1508125"/>
            <a:ext cx="5295900" cy="4391025"/>
          </a:xfrm>
        </p:spPr>
        <p:txBody>
          <a:bodyPr/>
          <a:lstStyle/>
          <a:p>
            <a:r>
              <a:rPr lang="en-US" sz="2000" dirty="0" smtClean="0"/>
              <a:t>Must be 16 years old or older</a:t>
            </a:r>
          </a:p>
          <a:p>
            <a:r>
              <a:rPr lang="en-US" sz="2000" dirty="0" smtClean="0"/>
              <a:t>Must read, speak, write, and understand English</a:t>
            </a:r>
          </a:p>
          <a:p>
            <a:r>
              <a:rPr lang="en-US" sz="2000" dirty="0" smtClean="0"/>
              <a:t>No physical or mental condition that would interfere with the safe small UAS operations</a:t>
            </a:r>
          </a:p>
          <a:p>
            <a:r>
              <a:rPr lang="en-US" sz="2000" dirty="0" smtClean="0"/>
              <a:t>Must pass an aeronautical knowledge exam at an FAA-approved Knowledge Testing Center</a:t>
            </a:r>
          </a:p>
          <a:p>
            <a:pPr lvl="1"/>
            <a:r>
              <a:rPr lang="en-US" sz="1800" dirty="0" smtClean="0"/>
              <a:t>Current Part 61 certificate holders can take training at faasafety.gov instead of the knowledge test</a:t>
            </a:r>
          </a:p>
          <a:p>
            <a:r>
              <a:rPr lang="en-US" sz="2000" dirty="0" smtClean="0"/>
              <a:t>Must undergo TSA Background security screening</a:t>
            </a:r>
            <a:endParaRPr lang="en-US" sz="2000" dirty="0"/>
          </a:p>
        </p:txBody>
      </p:sp>
      <p:pic>
        <p:nvPicPr>
          <p:cNvPr id="6" name="Picture 5"/>
          <p:cNvPicPr>
            <a:picLocks noChangeAspect="1"/>
          </p:cNvPicPr>
          <p:nvPr/>
        </p:nvPicPr>
        <p:blipFill>
          <a:blip r:embed="rId2"/>
          <a:stretch>
            <a:fillRect/>
          </a:stretch>
        </p:blipFill>
        <p:spPr>
          <a:xfrm>
            <a:off x="5791201" y="1528222"/>
            <a:ext cx="2980876" cy="1866900"/>
          </a:xfrm>
          <a:prstGeom prst="rect">
            <a:avLst/>
          </a:prstGeom>
        </p:spPr>
      </p:pic>
      <p:sp>
        <p:nvSpPr>
          <p:cNvPr id="7" name="Rectangle 6"/>
          <p:cNvSpPr/>
          <p:nvPr/>
        </p:nvSpPr>
        <p:spPr>
          <a:xfrm>
            <a:off x="5664658" y="3625993"/>
            <a:ext cx="3233961" cy="646331"/>
          </a:xfrm>
          <a:prstGeom prst="rect">
            <a:avLst/>
          </a:prstGeom>
          <a:ln>
            <a:solidFill>
              <a:schemeClr val="tx1"/>
            </a:solidFill>
          </a:ln>
        </p:spPr>
        <p:txBody>
          <a:bodyPr wrap="square">
            <a:spAutoFit/>
          </a:bodyPr>
          <a:lstStyle/>
          <a:p>
            <a:pPr marR="7590" algn="ctr"/>
            <a:r>
              <a:rPr lang="en-US" sz="1200" b="1" dirty="0">
                <a:solidFill>
                  <a:srgbClr val="000000"/>
                </a:solidFill>
                <a:latin typeface="Calibri" panose="020F0502020204030204" pitchFamily="34" charset="0"/>
              </a:rPr>
              <a:t>Total Remote Pilot Certificates Issued: </a:t>
            </a:r>
            <a:r>
              <a:rPr lang="en-US" sz="1200" dirty="0" smtClean="0">
                <a:solidFill>
                  <a:srgbClr val="000000"/>
                </a:solidFill>
                <a:latin typeface="Calibri" panose="020F0502020204030204" pitchFamily="34" charset="0"/>
              </a:rPr>
              <a:t>66,245 </a:t>
            </a:r>
            <a:endParaRPr lang="en-US" sz="1200" dirty="0">
              <a:solidFill>
                <a:srgbClr val="000000"/>
              </a:solidFill>
              <a:latin typeface="Calibri" panose="020F0502020204030204" pitchFamily="34" charset="0"/>
            </a:endParaRPr>
          </a:p>
          <a:p>
            <a:pPr marR="11260" algn="ctr"/>
            <a:r>
              <a:rPr lang="en-US" sz="1200" b="1" dirty="0">
                <a:solidFill>
                  <a:srgbClr val="000000"/>
                </a:solidFill>
                <a:latin typeface="Calibri" panose="020F0502020204030204" pitchFamily="34" charset="0"/>
              </a:rPr>
              <a:t>Total Knowledge Exams Passed: </a:t>
            </a:r>
            <a:r>
              <a:rPr lang="en-US" sz="1200" dirty="0" smtClean="0">
                <a:solidFill>
                  <a:srgbClr val="000000"/>
                </a:solidFill>
                <a:latin typeface="Calibri" panose="020F0502020204030204" pitchFamily="34" charset="0"/>
              </a:rPr>
              <a:t>46,733 </a:t>
            </a:r>
          </a:p>
          <a:p>
            <a:pPr marR="11260" algn="ctr"/>
            <a:r>
              <a:rPr lang="en-US" sz="1200" b="1" dirty="0" smtClean="0">
                <a:solidFill>
                  <a:srgbClr val="000000"/>
                </a:solidFill>
                <a:latin typeface="Calibri" panose="020F0502020204030204" pitchFamily="34" charset="0"/>
              </a:rPr>
              <a:t>Success </a:t>
            </a:r>
            <a:r>
              <a:rPr lang="en-US" sz="1200" b="1" dirty="0">
                <a:solidFill>
                  <a:srgbClr val="000000"/>
                </a:solidFill>
                <a:latin typeface="Calibri" panose="020F0502020204030204" pitchFamily="34" charset="0"/>
              </a:rPr>
              <a:t>Rate: </a:t>
            </a:r>
            <a:r>
              <a:rPr lang="en-US" sz="1200" dirty="0" smtClean="0">
                <a:solidFill>
                  <a:srgbClr val="000000"/>
                </a:solidFill>
                <a:latin typeface="Calibri" panose="020F0502020204030204" pitchFamily="34" charset="0"/>
              </a:rPr>
              <a:t>92% </a:t>
            </a:r>
            <a:endParaRPr lang="en-US" sz="1200" dirty="0"/>
          </a:p>
        </p:txBody>
      </p:sp>
      <p:sp>
        <p:nvSpPr>
          <p:cNvPr id="8" name="TextBox 7"/>
          <p:cNvSpPr txBox="1"/>
          <p:nvPr/>
        </p:nvSpPr>
        <p:spPr>
          <a:xfrm>
            <a:off x="457933" y="1015790"/>
            <a:ext cx="2667000" cy="369332"/>
          </a:xfrm>
          <a:prstGeom prst="rect">
            <a:avLst/>
          </a:prstGeom>
          <a:noFill/>
        </p:spPr>
        <p:txBody>
          <a:bodyPr wrap="square" rtlCol="0">
            <a:spAutoFit/>
          </a:bodyPr>
          <a:lstStyle/>
          <a:p>
            <a:r>
              <a:rPr lang="en-US" dirty="0" smtClean="0"/>
              <a:t>Eligibility</a:t>
            </a:r>
            <a:endParaRPr lang="en-US" dirty="0"/>
          </a:p>
        </p:txBody>
      </p:sp>
    </p:spTree>
    <p:extLst>
      <p:ext uri="{BB962C8B-B14F-4D97-AF65-F5344CB8AC3E}">
        <p14:creationId xmlns:p14="http://schemas.microsoft.com/office/powerpoint/2010/main" val="424687857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Becoming a Remote Pilot under Part 107</a:t>
            </a:r>
            <a:endParaRPr lang="en-US" dirty="0"/>
          </a:p>
        </p:txBody>
      </p:sp>
      <p:sp>
        <p:nvSpPr>
          <p:cNvPr id="5" name="Content Placeholder 4"/>
          <p:cNvSpPr>
            <a:spLocks noGrp="1"/>
          </p:cNvSpPr>
          <p:nvPr>
            <p:ph idx="1"/>
          </p:nvPr>
        </p:nvSpPr>
        <p:spPr>
          <a:xfrm>
            <a:off x="495301" y="1508125"/>
            <a:ext cx="4229099" cy="4391025"/>
          </a:xfrm>
        </p:spPr>
        <p:txBody>
          <a:bodyPr/>
          <a:lstStyle/>
          <a:p>
            <a:pPr marL="514350" indent="-514350">
              <a:buFont typeface="+mj-lt"/>
              <a:buAutoNum type="arabicPeriod"/>
            </a:pPr>
            <a:r>
              <a:rPr lang="en-US" sz="1800" dirty="0" smtClean="0"/>
              <a:t>Go to </a:t>
            </a:r>
            <a:r>
              <a:rPr lang="en-US" sz="1800" dirty="0" smtClean="0">
                <a:hlinkClick r:id="rId2"/>
              </a:rPr>
              <a:t>http://www.faa.gov/uas</a:t>
            </a:r>
            <a:endParaRPr lang="en-US" sz="1800" dirty="0" smtClean="0"/>
          </a:p>
          <a:p>
            <a:pPr marL="514350" indent="-514350">
              <a:buFont typeface="+mj-lt"/>
              <a:buAutoNum type="arabicPeriod"/>
            </a:pPr>
            <a:r>
              <a:rPr lang="en-US" sz="1800" dirty="0" smtClean="0"/>
              <a:t>Prepare for knowledge test</a:t>
            </a:r>
          </a:p>
          <a:p>
            <a:pPr marL="914400" lvl="1" indent="-514350">
              <a:buFont typeface="Wingdings" panose="05000000000000000000" pitchFamily="2" charset="2"/>
              <a:buChar char="§"/>
            </a:pPr>
            <a:r>
              <a:rPr lang="en-US" sz="1600" dirty="0" smtClean="0"/>
              <a:t>60 questions, 70% required to pass</a:t>
            </a:r>
          </a:p>
          <a:p>
            <a:pPr marL="914400" lvl="1" indent="-514350">
              <a:buFont typeface="Wingdings" panose="05000000000000000000" pitchFamily="2" charset="2"/>
              <a:buChar char="§"/>
            </a:pPr>
            <a:r>
              <a:rPr lang="en-US" sz="1600" dirty="0" smtClean="0"/>
              <a:t>Covers broad range of topics</a:t>
            </a:r>
          </a:p>
          <a:p>
            <a:pPr marL="914400" lvl="1" indent="-514350">
              <a:buFont typeface="Wingdings" panose="05000000000000000000" pitchFamily="2" charset="2"/>
              <a:buChar char="§"/>
            </a:pPr>
            <a:r>
              <a:rPr lang="en-US" sz="1600" dirty="0" smtClean="0"/>
              <a:t>FAA test prep available online</a:t>
            </a:r>
          </a:p>
          <a:p>
            <a:pPr marL="514350" indent="-514350">
              <a:buFont typeface="+mj-lt"/>
              <a:buAutoNum type="arabicPeriod"/>
            </a:pPr>
            <a:r>
              <a:rPr lang="en-US" sz="1800" dirty="0" smtClean="0"/>
              <a:t>Pass the knowledge test</a:t>
            </a:r>
          </a:p>
          <a:p>
            <a:pPr marL="514350" indent="-514350">
              <a:buFont typeface="+mj-lt"/>
              <a:buAutoNum type="arabicPeriod"/>
            </a:pPr>
            <a:r>
              <a:rPr lang="en-US" sz="1800" dirty="0" smtClean="0"/>
              <a:t>Apply for the certificate (</a:t>
            </a:r>
            <a:r>
              <a:rPr lang="en-US" sz="1800" dirty="0" smtClean="0">
                <a:hlinkClick r:id="rId3"/>
              </a:rPr>
              <a:t>http://iacra.faa.gov</a:t>
            </a:r>
            <a:r>
              <a:rPr lang="en-US" sz="1800" dirty="0" smtClean="0"/>
              <a:t>)</a:t>
            </a:r>
          </a:p>
          <a:p>
            <a:pPr marL="514350" indent="-514350">
              <a:buFont typeface="+mj-lt"/>
              <a:buAutoNum type="arabicPeriod"/>
            </a:pPr>
            <a:r>
              <a:rPr lang="en-US" sz="1800" dirty="0" smtClean="0"/>
              <a:t>Download temporary certificate</a:t>
            </a:r>
          </a:p>
          <a:p>
            <a:pPr marL="514350" indent="-514350">
              <a:buFont typeface="+mj-lt"/>
              <a:buAutoNum type="arabicPeriod"/>
            </a:pPr>
            <a:r>
              <a:rPr lang="en-US" sz="1800" dirty="0" smtClean="0"/>
              <a:t>Fly! Your permanent certificate will be mailed to you in a few weeks</a:t>
            </a:r>
            <a:endParaRPr lang="en-US" sz="1800" dirty="0"/>
          </a:p>
        </p:txBody>
      </p:sp>
      <p:sp>
        <p:nvSpPr>
          <p:cNvPr id="6" name="TextBox 5"/>
          <p:cNvSpPr txBox="1"/>
          <p:nvPr/>
        </p:nvSpPr>
        <p:spPr>
          <a:xfrm>
            <a:off x="457933" y="1015790"/>
            <a:ext cx="2667000" cy="369332"/>
          </a:xfrm>
          <a:prstGeom prst="rect">
            <a:avLst/>
          </a:prstGeom>
          <a:noFill/>
        </p:spPr>
        <p:txBody>
          <a:bodyPr wrap="square" rtlCol="0">
            <a:spAutoFit/>
          </a:bodyPr>
          <a:lstStyle/>
          <a:p>
            <a:r>
              <a:rPr lang="en-US" dirty="0" smtClean="0"/>
              <a:t>Starting from Scratch</a:t>
            </a:r>
            <a:endParaRPr lang="en-US" dirty="0"/>
          </a:p>
        </p:txBody>
      </p:sp>
      <p:pic>
        <p:nvPicPr>
          <p:cNvPr id="7" name="Picture 6"/>
          <p:cNvPicPr>
            <a:picLocks noChangeAspect="1"/>
          </p:cNvPicPr>
          <p:nvPr/>
        </p:nvPicPr>
        <p:blipFill>
          <a:blip r:embed="rId4"/>
          <a:stretch>
            <a:fillRect/>
          </a:stretch>
        </p:blipFill>
        <p:spPr>
          <a:xfrm>
            <a:off x="5548601" y="1179522"/>
            <a:ext cx="3352512" cy="4340680"/>
          </a:xfrm>
          <a:prstGeom prst="rect">
            <a:avLst/>
          </a:prstGeom>
        </p:spPr>
      </p:pic>
    </p:spTree>
    <p:extLst>
      <p:ext uri="{BB962C8B-B14F-4D97-AF65-F5344CB8AC3E}">
        <p14:creationId xmlns:p14="http://schemas.microsoft.com/office/powerpoint/2010/main" val="326005273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Becoming a Pilot under Part 107</a:t>
            </a:r>
            <a:endParaRPr lang="en-US" dirty="0"/>
          </a:p>
        </p:txBody>
      </p:sp>
      <p:sp>
        <p:nvSpPr>
          <p:cNvPr id="5" name="Content Placeholder 4"/>
          <p:cNvSpPr>
            <a:spLocks noGrp="1"/>
          </p:cNvSpPr>
          <p:nvPr>
            <p:ph idx="1"/>
          </p:nvPr>
        </p:nvSpPr>
        <p:spPr>
          <a:xfrm>
            <a:off x="495301" y="1508125"/>
            <a:ext cx="3924300" cy="4391025"/>
          </a:xfrm>
        </p:spPr>
        <p:txBody>
          <a:bodyPr/>
          <a:lstStyle/>
          <a:p>
            <a:pPr marL="514350" indent="-514350">
              <a:buFont typeface="+mj-lt"/>
              <a:buAutoNum type="arabicPeriod"/>
            </a:pPr>
            <a:r>
              <a:rPr lang="en-US" sz="1800" dirty="0" smtClean="0"/>
              <a:t>Go to </a:t>
            </a:r>
            <a:r>
              <a:rPr lang="en-US" sz="1800" dirty="0" smtClean="0">
                <a:hlinkClick r:id="rId2"/>
              </a:rPr>
              <a:t>http://www.faa.gov/uas</a:t>
            </a:r>
            <a:endParaRPr lang="en-US" sz="1800" dirty="0" smtClean="0"/>
          </a:p>
          <a:p>
            <a:pPr marL="514350" indent="-514350">
              <a:buFont typeface="+mj-lt"/>
              <a:buAutoNum type="arabicPeriod"/>
            </a:pPr>
            <a:r>
              <a:rPr lang="en-US" sz="1800" dirty="0" smtClean="0"/>
              <a:t>Are you flight review current </a:t>
            </a:r>
            <a:r>
              <a:rPr lang="en-US" sz="1800" dirty="0"/>
              <a:t>(§61.56)? </a:t>
            </a:r>
          </a:p>
          <a:p>
            <a:pPr marL="514350" indent="-514350">
              <a:buFont typeface="+mj-lt"/>
              <a:buAutoNum type="arabicPeriod"/>
            </a:pPr>
            <a:r>
              <a:rPr lang="en-US" sz="1800" dirty="0"/>
              <a:t>Take the online training course</a:t>
            </a:r>
          </a:p>
          <a:p>
            <a:pPr marL="514350" indent="-514350">
              <a:buFont typeface="+mj-lt"/>
              <a:buAutoNum type="arabicPeriod"/>
            </a:pPr>
            <a:r>
              <a:rPr lang="en-US" sz="1800" dirty="0"/>
              <a:t>Apply for the certificate (</a:t>
            </a:r>
            <a:r>
              <a:rPr lang="en-US" sz="1800" dirty="0">
                <a:hlinkClick r:id="rId3"/>
              </a:rPr>
              <a:t>http://iacra.faa.gov</a:t>
            </a:r>
            <a:r>
              <a:rPr lang="en-US" sz="1800" dirty="0"/>
              <a:t>)</a:t>
            </a:r>
          </a:p>
          <a:p>
            <a:pPr marL="514350" indent="-514350">
              <a:buFont typeface="+mj-lt"/>
              <a:buAutoNum type="arabicPeriod"/>
            </a:pPr>
            <a:r>
              <a:rPr lang="en-US" sz="1800" dirty="0"/>
              <a:t>Upload training course completion certificate in IACRA</a:t>
            </a:r>
          </a:p>
          <a:p>
            <a:pPr marL="514350" indent="-514350">
              <a:buFont typeface="+mj-lt"/>
              <a:buAutoNum type="arabicPeriod"/>
            </a:pPr>
            <a:r>
              <a:rPr lang="en-US" sz="1800" dirty="0"/>
              <a:t>Submit required documents to approving official (FSDO, DPE, ACR, or CFI)</a:t>
            </a:r>
          </a:p>
          <a:p>
            <a:pPr marL="514350" indent="-514350">
              <a:buFont typeface="+mj-lt"/>
              <a:buAutoNum type="arabicPeriod"/>
            </a:pPr>
            <a:r>
              <a:rPr lang="en-US" sz="1800" dirty="0"/>
              <a:t>Receive temporary certificate</a:t>
            </a:r>
          </a:p>
          <a:p>
            <a:pPr marL="0" indent="0">
              <a:buNone/>
            </a:pPr>
            <a:endParaRPr lang="en-US" sz="1800" b="0" dirty="0"/>
          </a:p>
          <a:p>
            <a:pPr marL="514350" indent="-514350">
              <a:buFont typeface="+mj-lt"/>
              <a:buAutoNum type="arabicPeriod"/>
            </a:pPr>
            <a:endParaRPr lang="en-US" sz="1800" dirty="0"/>
          </a:p>
        </p:txBody>
      </p:sp>
      <p:sp>
        <p:nvSpPr>
          <p:cNvPr id="6" name="TextBox 5"/>
          <p:cNvSpPr txBox="1"/>
          <p:nvPr/>
        </p:nvSpPr>
        <p:spPr>
          <a:xfrm>
            <a:off x="457932" y="1015790"/>
            <a:ext cx="2971067" cy="369332"/>
          </a:xfrm>
          <a:prstGeom prst="rect">
            <a:avLst/>
          </a:prstGeom>
          <a:noFill/>
        </p:spPr>
        <p:txBody>
          <a:bodyPr wrap="square" rtlCol="0">
            <a:spAutoFit/>
          </a:bodyPr>
          <a:lstStyle/>
          <a:p>
            <a:r>
              <a:rPr lang="en-US" dirty="0" smtClean="0"/>
              <a:t>Already Certificated Pilots</a:t>
            </a:r>
            <a:endParaRPr lang="en-US" dirty="0"/>
          </a:p>
        </p:txBody>
      </p:sp>
      <p:pic>
        <p:nvPicPr>
          <p:cNvPr id="7" name="Picture 6"/>
          <p:cNvPicPr>
            <a:picLocks noChangeAspect="1"/>
          </p:cNvPicPr>
          <p:nvPr/>
        </p:nvPicPr>
        <p:blipFill>
          <a:blip r:embed="rId4"/>
          <a:stretch>
            <a:fillRect/>
          </a:stretch>
        </p:blipFill>
        <p:spPr>
          <a:xfrm>
            <a:off x="4953000" y="1981200"/>
            <a:ext cx="3844243" cy="2743200"/>
          </a:xfrm>
          <a:prstGeom prst="rect">
            <a:avLst/>
          </a:prstGeom>
        </p:spPr>
      </p:pic>
    </p:spTree>
    <p:extLst>
      <p:ext uri="{BB962C8B-B14F-4D97-AF65-F5344CB8AC3E}">
        <p14:creationId xmlns:p14="http://schemas.microsoft.com/office/powerpoint/2010/main" val="4000858212"/>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 Area Topics </a:t>
            </a:r>
            <a:endParaRPr lang="en-US" dirty="0"/>
          </a:p>
        </p:txBody>
      </p:sp>
      <p:graphicFrame>
        <p:nvGraphicFramePr>
          <p:cNvPr id="6" name="Table 5"/>
          <p:cNvGraphicFramePr>
            <a:graphicFrameLocks noGrp="1"/>
          </p:cNvGraphicFramePr>
          <p:nvPr>
            <p:extLst/>
          </p:nvPr>
        </p:nvGraphicFramePr>
        <p:xfrm>
          <a:off x="304800" y="1295400"/>
          <a:ext cx="8472488" cy="4191002"/>
        </p:xfrm>
        <a:graphic>
          <a:graphicData uri="http://schemas.openxmlformats.org/drawingml/2006/table">
            <a:tbl>
              <a:tblPr>
                <a:tableStyleId>{5C22544A-7EE6-4342-B048-85BDC9FD1C3A}</a:tableStyleId>
              </a:tblPr>
              <a:tblGrid>
                <a:gridCol w="3368130">
                  <a:extLst>
                    <a:ext uri="{9D8B030D-6E8A-4147-A177-3AD203B41FA5}">
                      <a16:colId xmlns:a16="http://schemas.microsoft.com/office/drawing/2014/main" val="2622039685"/>
                    </a:ext>
                  </a:extLst>
                </a:gridCol>
                <a:gridCol w="1430710">
                  <a:extLst>
                    <a:ext uri="{9D8B030D-6E8A-4147-A177-3AD203B41FA5}">
                      <a16:colId xmlns:a16="http://schemas.microsoft.com/office/drawing/2014/main" val="363184536"/>
                    </a:ext>
                  </a:extLst>
                </a:gridCol>
                <a:gridCol w="1386001">
                  <a:extLst>
                    <a:ext uri="{9D8B030D-6E8A-4147-A177-3AD203B41FA5}">
                      <a16:colId xmlns:a16="http://schemas.microsoft.com/office/drawing/2014/main" val="3598269314"/>
                    </a:ext>
                  </a:extLst>
                </a:gridCol>
                <a:gridCol w="953807">
                  <a:extLst>
                    <a:ext uri="{9D8B030D-6E8A-4147-A177-3AD203B41FA5}">
                      <a16:colId xmlns:a16="http://schemas.microsoft.com/office/drawing/2014/main" val="2479271091"/>
                    </a:ext>
                  </a:extLst>
                </a:gridCol>
                <a:gridCol w="1333840">
                  <a:extLst>
                    <a:ext uri="{9D8B030D-6E8A-4147-A177-3AD203B41FA5}">
                      <a16:colId xmlns:a16="http://schemas.microsoft.com/office/drawing/2014/main" val="2817846249"/>
                    </a:ext>
                  </a:extLst>
                </a:gridCol>
              </a:tblGrid>
              <a:tr h="383178">
                <a:tc>
                  <a:txBody>
                    <a:bodyPr/>
                    <a:lstStyle/>
                    <a:p>
                      <a:pPr algn="ctr" fontAlgn="ctr"/>
                      <a:r>
                        <a:rPr lang="en-US" sz="1300" u="none" strike="noStrike">
                          <a:effectLst/>
                        </a:rPr>
                        <a:t>Knowledge Area Topics </a:t>
                      </a:r>
                      <a:endParaRPr lang="en-US" sz="1300" b="1" i="0" u="none" strike="noStrike">
                        <a:solidFill>
                          <a:srgbClr val="FFFFFF"/>
                        </a:solidFill>
                        <a:effectLst/>
                        <a:latin typeface="Calibri" panose="020F0502020204030204" pitchFamily="34" charset="0"/>
                      </a:endParaRPr>
                    </a:p>
                  </a:txBody>
                  <a:tcPr marL="7078" marR="7078" marT="7078" marB="0" anchor="ctr"/>
                </a:tc>
                <a:tc gridSpan="2">
                  <a:txBody>
                    <a:bodyPr/>
                    <a:lstStyle/>
                    <a:p>
                      <a:pPr algn="ctr" fontAlgn="ctr"/>
                      <a:r>
                        <a:rPr lang="en-US" sz="900" u="none" strike="noStrike">
                          <a:effectLst/>
                        </a:rPr>
                        <a:t>New Remote Pilots </a:t>
                      </a:r>
                      <a:endParaRPr lang="en-US" sz="900" b="1" i="0" u="none" strike="noStrike">
                        <a:solidFill>
                          <a:srgbClr val="FFFFFF"/>
                        </a:solidFill>
                        <a:effectLst/>
                        <a:latin typeface="Calibri" panose="020F0502020204030204" pitchFamily="34" charset="0"/>
                      </a:endParaRPr>
                    </a:p>
                  </a:txBody>
                  <a:tcPr marL="7078" marR="7078" marT="7078" marB="0" anchor="ctr"/>
                </a:tc>
                <a:tc hMerge="1">
                  <a:txBody>
                    <a:bodyPr/>
                    <a:lstStyle/>
                    <a:p>
                      <a:endParaRPr lang="en-US"/>
                    </a:p>
                  </a:txBody>
                  <a:tcPr/>
                </a:tc>
                <a:tc gridSpan="2">
                  <a:txBody>
                    <a:bodyPr/>
                    <a:lstStyle/>
                    <a:p>
                      <a:pPr algn="ctr" fontAlgn="ctr"/>
                      <a:r>
                        <a:rPr lang="en-US" sz="900" u="none" strike="noStrike">
                          <a:effectLst/>
                        </a:rPr>
                        <a:t>Current Part 61 Pilots </a:t>
                      </a:r>
                      <a:endParaRPr lang="en-US" sz="900" b="1" i="0" u="none" strike="noStrike">
                        <a:solidFill>
                          <a:srgbClr val="FFFFFF"/>
                        </a:solidFill>
                        <a:effectLst/>
                        <a:latin typeface="Calibri" panose="020F0502020204030204" pitchFamily="34" charset="0"/>
                      </a:endParaRPr>
                    </a:p>
                  </a:txBody>
                  <a:tcPr marL="7078" marR="7078" marT="7078" marB="0" anchor="ctr"/>
                </a:tc>
                <a:tc hMerge="1">
                  <a:txBody>
                    <a:bodyPr/>
                    <a:lstStyle/>
                    <a:p>
                      <a:endParaRPr lang="en-US"/>
                    </a:p>
                  </a:txBody>
                  <a:tcPr/>
                </a:tc>
                <a:extLst>
                  <a:ext uri="{0D108BD9-81ED-4DB2-BD59-A6C34878D82A}">
                    <a16:rowId xmlns:a16="http://schemas.microsoft.com/office/drawing/2014/main" val="2054985417"/>
                  </a:ext>
                </a:extLst>
              </a:tr>
              <a:tr h="251460">
                <a:tc>
                  <a:txBody>
                    <a:bodyPr/>
                    <a:lstStyle/>
                    <a:p>
                      <a:pPr algn="ctr" fontAlgn="ctr"/>
                      <a:r>
                        <a:rPr lang="en-US" sz="800" u="none" strike="noStrike">
                          <a:effectLst/>
                        </a:rPr>
                        <a:t>(from §107.73 and 107.74) </a:t>
                      </a:r>
                      <a:endParaRPr lang="en-US" sz="800" b="1" i="0" u="none" strike="noStrike">
                        <a:solidFill>
                          <a:srgbClr val="FFFFFF"/>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Initial </a:t>
                      </a:r>
                      <a:endParaRPr lang="en-US" sz="900" b="0" i="0" u="none" strike="noStrike">
                        <a:solidFill>
                          <a:srgbClr val="FFFFFF"/>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Recurrent</a:t>
                      </a:r>
                      <a:endParaRPr lang="en-US" sz="900" b="0" i="0" u="none" strike="noStrike">
                        <a:solidFill>
                          <a:srgbClr val="FFFFFF"/>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Initial </a:t>
                      </a:r>
                      <a:endParaRPr lang="en-US" sz="900" b="0" i="0" u="none" strike="noStrike">
                        <a:solidFill>
                          <a:srgbClr val="FFFFFF"/>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Recurrent </a:t>
                      </a:r>
                      <a:endParaRPr lang="en-US" sz="900" b="0" i="0" u="none" strike="noStrike">
                        <a:solidFill>
                          <a:srgbClr val="FFFFFF"/>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795430651"/>
                  </a:ext>
                </a:extLst>
              </a:tr>
              <a:tr h="251460">
                <a:tc>
                  <a:txBody>
                    <a:bodyPr/>
                    <a:lstStyle/>
                    <a:p>
                      <a:pPr algn="l" fontAlgn="ctr"/>
                      <a:r>
                        <a:rPr lang="en-US" sz="900" u="none" strike="noStrike">
                          <a:effectLst/>
                        </a:rPr>
                        <a:t>Applicable regulations relating to small UAS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1419080235"/>
                  </a:ext>
                </a:extLst>
              </a:tr>
              <a:tr h="550818">
                <a:tc>
                  <a:txBody>
                    <a:bodyPr/>
                    <a:lstStyle/>
                    <a:p>
                      <a:pPr algn="l" fontAlgn="ctr"/>
                      <a:r>
                        <a:rPr lang="en-US" sz="900" u="none" strike="noStrike">
                          <a:effectLst/>
                        </a:rPr>
                        <a:t>Airspace classification, operating requirements, and flight restrictions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l"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1112344845"/>
                  </a:ext>
                </a:extLst>
              </a:tr>
              <a:tr h="490946">
                <a:tc>
                  <a:txBody>
                    <a:bodyPr/>
                    <a:lstStyle/>
                    <a:p>
                      <a:pPr algn="l" fontAlgn="ctr"/>
                      <a:r>
                        <a:rPr lang="en-US" sz="900" u="none" strike="noStrike">
                          <a:effectLst/>
                        </a:rPr>
                        <a:t>Aviation weather sources / effects of weather on small unmanned aircraft performance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l"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2737876069"/>
                  </a:ext>
                </a:extLst>
              </a:tr>
              <a:tr h="251460">
                <a:tc>
                  <a:txBody>
                    <a:bodyPr/>
                    <a:lstStyle/>
                    <a:p>
                      <a:pPr algn="l" fontAlgn="ctr"/>
                      <a:r>
                        <a:rPr lang="en-US" sz="900" u="none" strike="noStrike">
                          <a:effectLst/>
                        </a:rPr>
                        <a:t>Small unmanned aircraft loading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l"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3861015104"/>
                  </a:ext>
                </a:extLst>
              </a:tr>
              <a:tr h="251460">
                <a:tc>
                  <a:txBody>
                    <a:bodyPr/>
                    <a:lstStyle/>
                    <a:p>
                      <a:pPr algn="l" fontAlgn="ctr"/>
                      <a:r>
                        <a:rPr lang="en-US" sz="900" u="none" strike="noStrike">
                          <a:effectLst/>
                        </a:rPr>
                        <a:t>Emergency procedures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1352716695"/>
                  </a:ext>
                </a:extLst>
              </a:tr>
              <a:tr h="251460">
                <a:tc>
                  <a:txBody>
                    <a:bodyPr/>
                    <a:lstStyle/>
                    <a:p>
                      <a:pPr algn="l" fontAlgn="ctr"/>
                      <a:r>
                        <a:rPr lang="en-US" sz="900" u="none" strike="noStrike">
                          <a:effectLst/>
                        </a:rPr>
                        <a:t>Crew resource management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2283511163"/>
                  </a:ext>
                </a:extLst>
              </a:tr>
              <a:tr h="251460">
                <a:tc>
                  <a:txBody>
                    <a:bodyPr/>
                    <a:lstStyle/>
                    <a:p>
                      <a:pPr algn="l" fontAlgn="ctr"/>
                      <a:r>
                        <a:rPr lang="en-US" sz="900" u="none" strike="noStrike">
                          <a:effectLst/>
                        </a:rPr>
                        <a:t>Radio communication procedures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l"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1444084477"/>
                  </a:ext>
                </a:extLst>
              </a:tr>
              <a:tr h="251460">
                <a:tc>
                  <a:txBody>
                    <a:bodyPr/>
                    <a:lstStyle/>
                    <a:p>
                      <a:pPr algn="l" fontAlgn="ctr"/>
                      <a:r>
                        <a:rPr lang="en-US" sz="900" u="none" strike="noStrike">
                          <a:effectLst/>
                        </a:rPr>
                        <a:t>Determining the performance of small unmanned aircraft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l"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2629931342"/>
                  </a:ext>
                </a:extLst>
              </a:tr>
              <a:tr h="251460">
                <a:tc>
                  <a:txBody>
                    <a:bodyPr/>
                    <a:lstStyle/>
                    <a:p>
                      <a:pPr algn="l" fontAlgn="ctr"/>
                      <a:r>
                        <a:rPr lang="en-US" sz="900" u="none" strike="noStrike">
                          <a:effectLst/>
                        </a:rPr>
                        <a:t>Physiological effects of drugs and alcohol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l"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902395124"/>
                  </a:ext>
                </a:extLst>
              </a:tr>
              <a:tr h="251460">
                <a:tc>
                  <a:txBody>
                    <a:bodyPr/>
                    <a:lstStyle/>
                    <a:p>
                      <a:pPr algn="l" fontAlgn="ctr"/>
                      <a:r>
                        <a:rPr lang="en-US" sz="900" u="none" strike="noStrike">
                          <a:effectLst/>
                        </a:rPr>
                        <a:t>Aeronautical decision-making and judgment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l"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3419573401"/>
                  </a:ext>
                </a:extLst>
              </a:tr>
              <a:tr h="251460">
                <a:tc>
                  <a:txBody>
                    <a:bodyPr/>
                    <a:lstStyle/>
                    <a:p>
                      <a:pPr algn="l" fontAlgn="ctr"/>
                      <a:r>
                        <a:rPr lang="en-US" sz="900" u="none" strike="noStrike">
                          <a:effectLst/>
                        </a:rPr>
                        <a:t>Airport operations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4074436947"/>
                  </a:ext>
                </a:extLst>
              </a:tr>
              <a:tr h="251460">
                <a:tc>
                  <a:txBody>
                    <a:bodyPr/>
                    <a:lstStyle/>
                    <a:p>
                      <a:pPr algn="l" fontAlgn="ctr"/>
                      <a:r>
                        <a:rPr lang="en-US" sz="900" u="none" strike="noStrike">
                          <a:effectLst/>
                        </a:rPr>
                        <a:t>Maintenance and preflight inspection procedures </a:t>
                      </a:r>
                      <a:endParaRPr lang="en-US" sz="900" b="0"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a:effectLst/>
                        </a:rPr>
                        <a:t>X </a:t>
                      </a:r>
                      <a:endParaRPr lang="en-US" sz="900" b="1" i="0" u="none" strike="noStrike">
                        <a:solidFill>
                          <a:srgbClr val="000000"/>
                        </a:solidFill>
                        <a:effectLst/>
                        <a:latin typeface="Calibri" panose="020F0502020204030204" pitchFamily="34" charset="0"/>
                      </a:endParaRPr>
                    </a:p>
                  </a:txBody>
                  <a:tcPr marL="7078" marR="7078" marT="7078" marB="0" anchor="ctr"/>
                </a:tc>
                <a:tc>
                  <a:txBody>
                    <a:bodyPr/>
                    <a:lstStyle/>
                    <a:p>
                      <a:pPr algn="ctr" fontAlgn="ctr"/>
                      <a:r>
                        <a:rPr lang="en-US" sz="900" u="none" strike="noStrike" dirty="0">
                          <a:effectLst/>
                        </a:rPr>
                        <a:t>X </a:t>
                      </a:r>
                      <a:endParaRPr lang="en-US" sz="900" b="1" i="0" u="none" strike="noStrike" dirty="0">
                        <a:solidFill>
                          <a:srgbClr val="000000"/>
                        </a:solidFill>
                        <a:effectLst/>
                        <a:latin typeface="Calibri" panose="020F0502020204030204" pitchFamily="34" charset="0"/>
                      </a:endParaRPr>
                    </a:p>
                  </a:txBody>
                  <a:tcPr marL="7078" marR="7078" marT="7078" marB="0" anchor="ctr"/>
                </a:tc>
                <a:extLst>
                  <a:ext uri="{0D108BD9-81ED-4DB2-BD59-A6C34878D82A}">
                    <a16:rowId xmlns:a16="http://schemas.microsoft.com/office/drawing/2014/main" val="3228512278"/>
                  </a:ext>
                </a:extLst>
              </a:tr>
            </a:tbl>
          </a:graphicData>
        </a:graphic>
      </p:graphicFrame>
    </p:spTree>
    <p:extLst>
      <p:ext uri="{BB962C8B-B14F-4D97-AF65-F5344CB8AC3E}">
        <p14:creationId xmlns:p14="http://schemas.microsoft.com/office/powerpoint/2010/main" val="413712603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838200" y="1219200"/>
            <a:ext cx="4038600" cy="3924300"/>
          </a:xfrm>
          <a:prstGeom prst="rect">
            <a:avLst/>
          </a:prstGeom>
        </p:spPr>
      </p:pic>
    </p:spTree>
    <p:extLst>
      <p:ext uri="{BB962C8B-B14F-4D97-AF65-F5344CB8AC3E}">
        <p14:creationId xmlns:p14="http://schemas.microsoft.com/office/powerpoint/2010/main" val="323260626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838200" y="1219200"/>
            <a:ext cx="4038600" cy="3924300"/>
          </a:xfrm>
          <a:prstGeom prst="rect">
            <a:avLst/>
          </a:prstGeom>
        </p:spPr>
      </p:pic>
      <p:pic>
        <p:nvPicPr>
          <p:cNvPr id="2" name="Picture 1"/>
          <p:cNvPicPr>
            <a:picLocks noChangeAspect="1"/>
          </p:cNvPicPr>
          <p:nvPr/>
        </p:nvPicPr>
        <p:blipFill>
          <a:blip r:embed="rId3"/>
          <a:stretch>
            <a:fillRect/>
          </a:stretch>
        </p:blipFill>
        <p:spPr>
          <a:xfrm>
            <a:off x="5249532" y="1524000"/>
            <a:ext cx="3614737" cy="3424488"/>
          </a:xfrm>
          <a:prstGeom prst="rect">
            <a:avLst/>
          </a:prstGeom>
        </p:spPr>
      </p:pic>
      <p:cxnSp>
        <p:nvCxnSpPr>
          <p:cNvPr id="5" name="Straight Connector 4"/>
          <p:cNvCxnSpPr/>
          <p:nvPr/>
        </p:nvCxnSpPr>
        <p:spPr bwMode="auto">
          <a:xfrm flipH="1" flipV="1">
            <a:off x="3048000" y="1524000"/>
            <a:ext cx="1600200" cy="152400"/>
          </a:xfrm>
          <a:prstGeom prst="line">
            <a:avLst/>
          </a:prstGeom>
          <a:noFill/>
          <a:ln w="317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4648200" y="1676400"/>
            <a:ext cx="601332" cy="838200"/>
          </a:xfrm>
          <a:prstGeom prst="line">
            <a:avLst/>
          </a:prstGeom>
          <a:noFill/>
          <a:ln w="31750" cap="flat" cmpd="sng" algn="ctr">
            <a:solidFill>
              <a:schemeClr val="accent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294671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398" y="251479"/>
            <a:ext cx="8472488" cy="609600"/>
          </a:xfrm>
        </p:spPr>
        <p:txBody>
          <a:bodyPr/>
          <a:lstStyle/>
          <a:p>
            <a:r>
              <a:rPr lang="en-US" dirty="0" smtClean="0"/>
              <a:t>UAS Operations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44661811"/>
              </p:ext>
            </p:extLst>
          </p:nvPr>
        </p:nvGraphicFramePr>
        <p:xfrm>
          <a:off x="255494" y="838200"/>
          <a:ext cx="8647392" cy="517806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31720358"/>
                    </a:ext>
                  </a:extLst>
                </a:gridCol>
                <a:gridCol w="1371600">
                  <a:extLst>
                    <a:ext uri="{9D8B030D-6E8A-4147-A177-3AD203B41FA5}">
                      <a16:colId xmlns:a16="http://schemas.microsoft.com/office/drawing/2014/main" val="3189377592"/>
                    </a:ext>
                  </a:extLst>
                </a:gridCol>
                <a:gridCol w="1428096">
                  <a:extLst>
                    <a:ext uri="{9D8B030D-6E8A-4147-A177-3AD203B41FA5}">
                      <a16:colId xmlns:a16="http://schemas.microsoft.com/office/drawing/2014/main" val="2677087837"/>
                    </a:ext>
                  </a:extLst>
                </a:gridCol>
                <a:gridCol w="1441232">
                  <a:extLst>
                    <a:ext uri="{9D8B030D-6E8A-4147-A177-3AD203B41FA5}">
                      <a16:colId xmlns:a16="http://schemas.microsoft.com/office/drawing/2014/main" val="2401248946"/>
                    </a:ext>
                  </a:extLst>
                </a:gridCol>
                <a:gridCol w="1441232">
                  <a:extLst>
                    <a:ext uri="{9D8B030D-6E8A-4147-A177-3AD203B41FA5}">
                      <a16:colId xmlns:a16="http://schemas.microsoft.com/office/drawing/2014/main" val="3834049828"/>
                    </a:ext>
                  </a:extLst>
                </a:gridCol>
                <a:gridCol w="1441232">
                  <a:extLst>
                    <a:ext uri="{9D8B030D-6E8A-4147-A177-3AD203B41FA5}">
                      <a16:colId xmlns:a16="http://schemas.microsoft.com/office/drawing/2014/main" val="1482241150"/>
                    </a:ext>
                  </a:extLst>
                </a:gridCol>
              </a:tblGrid>
              <a:tr h="526059">
                <a:tc>
                  <a:txBody>
                    <a:bodyPr/>
                    <a:lstStyle/>
                    <a:p>
                      <a:r>
                        <a:rPr lang="en-US" sz="1400" dirty="0" smtClean="0">
                          <a:solidFill>
                            <a:srgbClr val="FFFF00"/>
                          </a:solidFill>
                        </a:rPr>
                        <a:t>Increasing</a:t>
                      </a:r>
                      <a:r>
                        <a:rPr lang="en-US" sz="1400" baseline="0" dirty="0" smtClean="0">
                          <a:solidFill>
                            <a:srgbClr val="FFFF00"/>
                          </a:solidFill>
                        </a:rPr>
                        <a:t> Risk</a:t>
                      </a:r>
                      <a:endParaRPr lang="en-US" sz="1400" dirty="0">
                        <a:solidFill>
                          <a:srgbClr val="FFFF00"/>
                        </a:solidFill>
                      </a:endParaRPr>
                    </a:p>
                  </a:txBody>
                  <a:tcPr/>
                </a:tc>
                <a:tc>
                  <a:txBody>
                    <a:bodyPr/>
                    <a:lstStyle/>
                    <a:p>
                      <a:r>
                        <a:rPr lang="en-US" sz="1400" b="1" kern="1200" dirty="0" smtClean="0">
                          <a:solidFill>
                            <a:srgbClr val="FFFF00"/>
                          </a:solidFill>
                          <a:latin typeface="+mn-lt"/>
                          <a:ea typeface="+mn-ea"/>
                          <a:cs typeface="+mn-cs"/>
                        </a:rPr>
                        <a:t>Aircraft Requirements</a:t>
                      </a:r>
                      <a:endParaRPr lang="en-US" sz="1400" b="1" kern="1200" dirty="0">
                        <a:solidFill>
                          <a:srgbClr val="FFFF00"/>
                        </a:solidFill>
                        <a:latin typeface="+mn-lt"/>
                        <a:ea typeface="+mn-ea"/>
                        <a:cs typeface="+mn-cs"/>
                      </a:endParaRPr>
                    </a:p>
                  </a:txBody>
                  <a:tcPr/>
                </a:tc>
                <a:tc>
                  <a:txBody>
                    <a:bodyPr/>
                    <a:lstStyle/>
                    <a:p>
                      <a:r>
                        <a:rPr lang="en-US" sz="1400" b="1" kern="1200" dirty="0" smtClean="0">
                          <a:solidFill>
                            <a:schemeClr val="lt1"/>
                          </a:solidFill>
                          <a:latin typeface="+mn-lt"/>
                          <a:ea typeface="+mn-ea"/>
                          <a:cs typeface="+mn-cs"/>
                        </a:rPr>
                        <a:t>UAS Registration</a:t>
                      </a:r>
                      <a:endParaRPr lang="en-US" sz="1400" b="1" kern="1200" dirty="0">
                        <a:solidFill>
                          <a:schemeClr val="lt1"/>
                        </a:solidFill>
                        <a:latin typeface="+mn-lt"/>
                        <a:ea typeface="+mn-ea"/>
                        <a:cs typeface="+mn-cs"/>
                      </a:endParaRPr>
                    </a:p>
                  </a:txBody>
                  <a:tcPr/>
                </a:tc>
                <a:tc>
                  <a:txBody>
                    <a:bodyPr/>
                    <a:lstStyle/>
                    <a:p>
                      <a:r>
                        <a:rPr lang="en-US" sz="1400" dirty="0" smtClean="0"/>
                        <a:t>Pilot Requirements</a:t>
                      </a:r>
                      <a:endParaRPr lang="en-US" sz="1400" dirty="0"/>
                    </a:p>
                  </a:txBody>
                  <a:tcPr/>
                </a:tc>
                <a:tc>
                  <a:txBody>
                    <a:bodyPr/>
                    <a:lstStyle/>
                    <a:p>
                      <a:r>
                        <a:rPr lang="en-US" sz="1400" dirty="0" smtClean="0"/>
                        <a:t>Types of Operation</a:t>
                      </a:r>
                      <a:endParaRPr lang="en-US" sz="1400" dirty="0"/>
                    </a:p>
                  </a:txBody>
                  <a:tcPr/>
                </a:tc>
                <a:tc>
                  <a:txBody>
                    <a:bodyPr/>
                    <a:lstStyle/>
                    <a:p>
                      <a:r>
                        <a:rPr lang="en-US" sz="1400" dirty="0" smtClean="0"/>
                        <a:t>Airspace</a:t>
                      </a:r>
                      <a:r>
                        <a:rPr lang="en-US" sz="1400" baseline="0" dirty="0" smtClean="0"/>
                        <a:t> Requirements</a:t>
                      </a:r>
                      <a:endParaRPr lang="en-US" sz="1400" dirty="0"/>
                    </a:p>
                  </a:txBody>
                  <a:tcPr/>
                </a:tc>
                <a:extLst>
                  <a:ext uri="{0D108BD9-81ED-4DB2-BD59-A6C34878D82A}">
                    <a16:rowId xmlns:a16="http://schemas.microsoft.com/office/drawing/2014/main" val="3870756901"/>
                  </a:ext>
                </a:extLst>
              </a:tr>
              <a:tr h="905131">
                <a:tc>
                  <a:txBody>
                    <a:bodyPr/>
                    <a:lstStyle/>
                    <a:p>
                      <a:r>
                        <a:rPr lang="en-US" sz="1600" b="1" dirty="0" smtClean="0"/>
                        <a:t>Part 101 Model Aircraft</a:t>
                      </a:r>
                      <a:endParaRPr lang="en-US" sz="1600" b="1" dirty="0"/>
                    </a:p>
                  </a:txBody>
                  <a:tcPr/>
                </a:tc>
                <a:tc>
                  <a:txBody>
                    <a:bodyPr/>
                    <a:lstStyle/>
                    <a:p>
                      <a:r>
                        <a:rPr lang="en-US" sz="1050" dirty="0" smtClean="0"/>
                        <a:t>UAS &lt; 55 pounds</a:t>
                      </a:r>
                      <a:endParaRPr lang="en-US" sz="1050" baseline="0" dirty="0" smtClean="0"/>
                    </a:p>
                    <a:p>
                      <a:endParaRPr lang="en-US" sz="1050" baseline="0" dirty="0" smtClean="0"/>
                    </a:p>
                    <a:p>
                      <a:r>
                        <a:rPr lang="en-US" sz="900" baseline="0" dirty="0" smtClean="0"/>
                        <a:t>*unless otherwise certified through a CBO</a:t>
                      </a:r>
                      <a:endParaRPr lang="en-US" sz="900" dirty="0"/>
                    </a:p>
                  </a:txBody>
                  <a:tcPr/>
                </a:tc>
                <a:tc>
                  <a:txBody>
                    <a:bodyPr/>
                    <a:lstStyle/>
                    <a:p>
                      <a:r>
                        <a:rPr lang="en-US" sz="1050" dirty="0" smtClean="0"/>
                        <a:t>Registration</a:t>
                      </a:r>
                      <a:r>
                        <a:rPr lang="en-US" sz="1050" baseline="0" dirty="0" smtClean="0"/>
                        <a:t> not required*</a:t>
                      </a:r>
                    </a:p>
                    <a:p>
                      <a:endParaRPr lang="en-US" sz="1050" baseline="0" dirty="0" smtClean="0"/>
                    </a:p>
                    <a:p>
                      <a:r>
                        <a:rPr lang="en-US" sz="900" kern="1200" baseline="0" dirty="0" smtClean="0">
                          <a:solidFill>
                            <a:schemeClr val="dk1"/>
                          </a:solidFill>
                          <a:latin typeface="+mn-lt"/>
                          <a:ea typeface="+mn-ea"/>
                          <a:cs typeface="+mn-cs"/>
                        </a:rPr>
                        <a:t>*Voluntary registration encouraged</a:t>
                      </a:r>
                      <a:endParaRPr lang="en-US" sz="900" kern="1200" baseline="0" dirty="0">
                        <a:solidFill>
                          <a:schemeClr val="dk1"/>
                        </a:solidFill>
                        <a:latin typeface="+mn-lt"/>
                        <a:ea typeface="+mn-ea"/>
                        <a:cs typeface="+mn-cs"/>
                      </a:endParaRPr>
                    </a:p>
                  </a:txBody>
                  <a:tcPr/>
                </a:tc>
                <a:tc>
                  <a:txBody>
                    <a:bodyPr/>
                    <a:lstStyle/>
                    <a:p>
                      <a:r>
                        <a:rPr lang="en-US" sz="1050" dirty="0" smtClean="0"/>
                        <a:t>Community-Based</a:t>
                      </a:r>
                      <a:r>
                        <a:rPr lang="en-US" sz="1050" baseline="0" dirty="0" smtClean="0"/>
                        <a:t> Organization (CBO) standards</a:t>
                      </a:r>
                      <a:endParaRPr lang="en-US" sz="1050" dirty="0"/>
                    </a:p>
                  </a:txBody>
                  <a:tcPr/>
                </a:tc>
                <a:tc>
                  <a:txBody>
                    <a:bodyPr/>
                    <a:lstStyle/>
                    <a:p>
                      <a:r>
                        <a:rPr lang="en-US" sz="1050" dirty="0" smtClean="0"/>
                        <a:t>Hobby or recreational,</a:t>
                      </a:r>
                      <a:r>
                        <a:rPr lang="en-US" sz="1050" baseline="0" dirty="0" smtClean="0"/>
                        <a:t> VLOS, Part 101 operating rules, CBO standards</a:t>
                      </a:r>
                      <a:endParaRPr lang="en-US" sz="1050" dirty="0"/>
                    </a:p>
                  </a:txBody>
                  <a:tcPr/>
                </a:tc>
                <a:tc>
                  <a:txBody>
                    <a:bodyPr/>
                    <a:lstStyle/>
                    <a:p>
                      <a:r>
                        <a:rPr lang="en-US" sz="1050" dirty="0" smtClean="0"/>
                        <a:t>Notification requirement</a:t>
                      </a:r>
                      <a:r>
                        <a:rPr lang="en-US" sz="1050" baseline="0" dirty="0" smtClean="0"/>
                        <a:t> within 5 miles of an airport</a:t>
                      </a:r>
                      <a:endParaRPr lang="en-US" sz="1050" dirty="0"/>
                    </a:p>
                  </a:txBody>
                  <a:tcPr/>
                </a:tc>
                <a:extLst>
                  <a:ext uri="{0D108BD9-81ED-4DB2-BD59-A6C34878D82A}">
                    <a16:rowId xmlns:a16="http://schemas.microsoft.com/office/drawing/2014/main" val="1129723182"/>
                  </a:ext>
                </a:extLst>
              </a:tr>
              <a:tr h="742671">
                <a:tc>
                  <a:txBody>
                    <a:bodyPr/>
                    <a:lstStyle/>
                    <a:p>
                      <a:r>
                        <a:rPr lang="en-US" sz="1600" b="1" dirty="0" smtClean="0"/>
                        <a:t>Part 107</a:t>
                      </a:r>
                      <a:endParaRPr lang="en-US" sz="1600" b="1" dirty="0"/>
                    </a:p>
                  </a:txBody>
                  <a:tcPr/>
                </a:tc>
                <a:tc>
                  <a:txBody>
                    <a:bodyPr/>
                    <a:lstStyle/>
                    <a:p>
                      <a:r>
                        <a:rPr lang="en-US" sz="1050" dirty="0" smtClean="0"/>
                        <a:t>UAS &lt; 55 pounds</a:t>
                      </a:r>
                      <a:endParaRPr lang="en-US" sz="1050" dirty="0"/>
                    </a:p>
                  </a:txBody>
                  <a:tcPr/>
                </a:tc>
                <a:tc>
                  <a:txBody>
                    <a:bodyPr/>
                    <a:lstStyle/>
                    <a:p>
                      <a:r>
                        <a:rPr lang="en-US" sz="1050" dirty="0" smtClean="0"/>
                        <a:t>Register through Small</a:t>
                      </a:r>
                      <a:r>
                        <a:rPr lang="en-US" sz="1050" baseline="0" dirty="0" smtClean="0"/>
                        <a:t> UAS Registration Service</a:t>
                      </a:r>
                      <a:endParaRPr lang="en-US" sz="1050" dirty="0"/>
                    </a:p>
                  </a:txBody>
                  <a:tcPr/>
                </a:tc>
                <a:tc>
                  <a:txBody>
                    <a:bodyPr/>
                    <a:lstStyle/>
                    <a:p>
                      <a:r>
                        <a:rPr lang="en-US" sz="1050" dirty="0" smtClean="0"/>
                        <a:t>Part 107 remote pilot certificate with small UAS rating</a:t>
                      </a:r>
                      <a:endParaRPr lang="en-US" sz="1050" dirty="0"/>
                    </a:p>
                  </a:txBody>
                  <a:tcPr/>
                </a:tc>
                <a:tc>
                  <a:txBody>
                    <a:bodyPr/>
                    <a:lstStyle/>
                    <a:p>
                      <a:r>
                        <a:rPr lang="en-US" sz="1050" dirty="0" smtClean="0"/>
                        <a:t>VLOS,</a:t>
                      </a:r>
                      <a:r>
                        <a:rPr lang="en-US" sz="1050" baseline="0" dirty="0" smtClean="0"/>
                        <a:t> daytime, Class G, 400 </a:t>
                      </a:r>
                      <a:r>
                        <a:rPr lang="en-US" sz="1050" baseline="0" dirty="0" err="1" smtClean="0"/>
                        <a:t>ft</a:t>
                      </a:r>
                      <a:r>
                        <a:rPr lang="en-US" sz="1050" baseline="0" dirty="0" smtClean="0"/>
                        <a:t>, not over people OR waiver provisions</a:t>
                      </a:r>
                      <a:endParaRPr lang="en-US" sz="1050" dirty="0"/>
                    </a:p>
                  </a:txBody>
                  <a:tcPr/>
                </a:tc>
                <a:tc>
                  <a:txBody>
                    <a:bodyPr/>
                    <a:lstStyle/>
                    <a:p>
                      <a:r>
                        <a:rPr lang="en-US" sz="1050" dirty="0" smtClean="0"/>
                        <a:t>Airspace waiver or authorization for Class B, C, D, E</a:t>
                      </a:r>
                      <a:r>
                        <a:rPr lang="en-US" sz="1050" baseline="0" dirty="0" smtClean="0"/>
                        <a:t> airspace</a:t>
                      </a:r>
                      <a:endParaRPr lang="en-US" sz="1050" dirty="0"/>
                    </a:p>
                  </a:txBody>
                  <a:tcPr/>
                </a:tc>
                <a:extLst>
                  <a:ext uri="{0D108BD9-81ED-4DB2-BD59-A6C34878D82A}">
                    <a16:rowId xmlns:a16="http://schemas.microsoft.com/office/drawing/2014/main" val="3074642523"/>
                  </a:ext>
                </a:extLst>
              </a:tr>
              <a:tr h="580212">
                <a:tc>
                  <a:txBody>
                    <a:bodyPr/>
                    <a:lstStyle/>
                    <a:p>
                      <a:r>
                        <a:rPr lang="en-US" sz="1600" b="1" dirty="0" smtClean="0"/>
                        <a:t>Section 333</a:t>
                      </a:r>
                      <a:endParaRPr lang="en-US" sz="1600" b="1" dirty="0"/>
                    </a:p>
                  </a:txBody>
                  <a:tcPr/>
                </a:tc>
                <a:tc>
                  <a:txBody>
                    <a:bodyPr/>
                    <a:lstStyle/>
                    <a:p>
                      <a:r>
                        <a:rPr lang="en-US" sz="1050" dirty="0" smtClean="0"/>
                        <a:t>As specified</a:t>
                      </a:r>
                      <a:r>
                        <a:rPr lang="en-US" sz="1050" baseline="0" dirty="0" smtClean="0"/>
                        <a:t> in exemption</a:t>
                      </a:r>
                      <a:endParaRPr lang="en-US" sz="1050" dirty="0"/>
                    </a:p>
                  </a:txBody>
                  <a:tcPr/>
                </a:tc>
                <a:tc>
                  <a:txBody>
                    <a:bodyPr/>
                    <a:lstStyle/>
                    <a:p>
                      <a:r>
                        <a:rPr lang="en-US" sz="1050" dirty="0" smtClean="0"/>
                        <a:t>For UAS &gt; 55 pounds, N-number registration</a:t>
                      </a:r>
                      <a:r>
                        <a:rPr lang="en-US" sz="1050" baseline="0" dirty="0" smtClean="0"/>
                        <a:t> required </a:t>
                      </a:r>
                      <a:endParaRPr lang="en-US" sz="1050" dirty="0"/>
                    </a:p>
                  </a:txBody>
                  <a:tcPr/>
                </a:tc>
                <a:tc>
                  <a:txBody>
                    <a:bodyPr/>
                    <a:lstStyle/>
                    <a:p>
                      <a:r>
                        <a:rPr lang="en-US" sz="1050" dirty="0" smtClean="0"/>
                        <a:t>Part 61 airman certificate</a:t>
                      </a:r>
                      <a:endParaRPr lang="en-US" sz="1050" dirty="0"/>
                    </a:p>
                  </a:txBody>
                  <a:tcPr/>
                </a:tc>
                <a:tc>
                  <a:txBody>
                    <a:bodyPr/>
                    <a:lstStyle/>
                    <a:p>
                      <a:r>
                        <a:rPr lang="en-US" sz="1050" dirty="0" smtClean="0"/>
                        <a:t>UAS &gt; 55 pounds</a:t>
                      </a:r>
                      <a:endParaRPr lang="en-US" sz="1050" dirty="0"/>
                    </a:p>
                  </a:txBody>
                  <a:tcPr/>
                </a:tc>
                <a:tc>
                  <a:txBody>
                    <a:bodyPr/>
                    <a:lstStyle/>
                    <a:p>
                      <a:r>
                        <a:rPr lang="en-US" sz="1050" dirty="0" smtClean="0"/>
                        <a:t>Blanket COA or standard</a:t>
                      </a:r>
                      <a:r>
                        <a:rPr lang="en-US" sz="1050" baseline="0" dirty="0" smtClean="0"/>
                        <a:t> COA for specific airspace</a:t>
                      </a:r>
                      <a:endParaRPr lang="en-US" sz="1050" dirty="0"/>
                    </a:p>
                  </a:txBody>
                  <a:tcPr/>
                </a:tc>
                <a:extLst>
                  <a:ext uri="{0D108BD9-81ED-4DB2-BD59-A6C34878D82A}">
                    <a16:rowId xmlns:a16="http://schemas.microsoft.com/office/drawing/2014/main" val="762626062"/>
                  </a:ext>
                </a:extLst>
              </a:tr>
              <a:tr h="742671">
                <a:tc>
                  <a:txBody>
                    <a:bodyPr/>
                    <a:lstStyle/>
                    <a:p>
                      <a:r>
                        <a:rPr lang="en-US" sz="1600" b="1" dirty="0" smtClean="0"/>
                        <a:t>Public Aircraft</a:t>
                      </a:r>
                      <a:endParaRPr lang="en-US" sz="1600" b="1" dirty="0"/>
                    </a:p>
                  </a:txBody>
                  <a:tcPr/>
                </a:tc>
                <a:tc>
                  <a:txBody>
                    <a:bodyPr/>
                    <a:lstStyle/>
                    <a:p>
                      <a:r>
                        <a:rPr lang="en-US" sz="1050" dirty="0" smtClean="0"/>
                        <a:t>Self-certification by public agency</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dirty="0"/>
                    </a:p>
                  </a:txBody>
                  <a:tcPr/>
                </a:tc>
                <a:tc>
                  <a:txBody>
                    <a:bodyPr/>
                    <a:lstStyle/>
                    <a:p>
                      <a:r>
                        <a:rPr lang="en-US" sz="1050" dirty="0" smtClean="0"/>
                        <a:t>Self-certification by public agency</a:t>
                      </a:r>
                      <a:endParaRPr lang="en-US" sz="1050" dirty="0"/>
                    </a:p>
                  </a:txBody>
                  <a:tcPr/>
                </a:tc>
                <a:tc>
                  <a:txBody>
                    <a:bodyPr/>
                    <a:lstStyle/>
                    <a:p>
                      <a:r>
                        <a:rPr lang="en-US" sz="1050" dirty="0" smtClean="0"/>
                        <a:t>Public</a:t>
                      </a:r>
                      <a:r>
                        <a:rPr lang="en-US" sz="1050" baseline="0" dirty="0" smtClean="0"/>
                        <a:t> Aircraft Operations (AC 00-1.1A); UAS Test Site Operations</a:t>
                      </a:r>
                      <a:endParaRPr lang="en-US" sz="1050" dirty="0"/>
                    </a:p>
                  </a:txBody>
                  <a:tcPr/>
                </a:tc>
                <a:tc>
                  <a:txBody>
                    <a:bodyPr/>
                    <a:lstStyle/>
                    <a:p>
                      <a:r>
                        <a:rPr lang="en-US" sz="1050" dirty="0" smtClean="0"/>
                        <a:t>Blanket</a:t>
                      </a:r>
                      <a:r>
                        <a:rPr lang="en-US" sz="1050" baseline="0" dirty="0" smtClean="0"/>
                        <a:t> COA or Standard COA for specific airspace</a:t>
                      </a:r>
                      <a:endParaRPr lang="en-US" sz="1050" dirty="0"/>
                    </a:p>
                  </a:txBody>
                  <a:tcPr/>
                </a:tc>
                <a:extLst>
                  <a:ext uri="{0D108BD9-81ED-4DB2-BD59-A6C34878D82A}">
                    <a16:rowId xmlns:a16="http://schemas.microsoft.com/office/drawing/2014/main" val="69882669"/>
                  </a:ext>
                </a:extLst>
              </a:tr>
              <a:tr h="742671">
                <a:tc>
                  <a:txBody>
                    <a:bodyPr/>
                    <a:lstStyle/>
                    <a:p>
                      <a:r>
                        <a:rPr lang="en-US" sz="1600" b="1" dirty="0" smtClean="0"/>
                        <a:t>Experimental Aircraft</a:t>
                      </a:r>
                      <a:endParaRPr lang="en-US" sz="1600" b="1" dirty="0"/>
                    </a:p>
                  </a:txBody>
                  <a:tcPr/>
                </a:tc>
                <a:tc>
                  <a:txBody>
                    <a:bodyPr/>
                    <a:lstStyle/>
                    <a:p>
                      <a:r>
                        <a:rPr lang="en-US" sz="1050" dirty="0" smtClean="0"/>
                        <a:t>Experimental Special Airworthiness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Research and Development</a:t>
                      </a:r>
                      <a:r>
                        <a:rPr lang="en-US" sz="1050" baseline="0" dirty="0" smtClean="0"/>
                        <a:t>, crew training, and market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Standard</a:t>
                      </a:r>
                      <a:r>
                        <a:rPr lang="en-US" sz="1050" baseline="0" dirty="0" smtClean="0"/>
                        <a:t> COA for specific airspace</a:t>
                      </a:r>
                      <a:endParaRPr lang="en-US" sz="1050" dirty="0" smtClean="0"/>
                    </a:p>
                  </a:txBody>
                  <a:tcPr/>
                </a:tc>
                <a:extLst>
                  <a:ext uri="{0D108BD9-81ED-4DB2-BD59-A6C34878D82A}">
                    <a16:rowId xmlns:a16="http://schemas.microsoft.com/office/drawing/2014/main" val="469681673"/>
                  </a:ext>
                </a:extLst>
              </a:tr>
              <a:tr h="835505">
                <a:tc>
                  <a:txBody>
                    <a:bodyPr/>
                    <a:lstStyle/>
                    <a:p>
                      <a:r>
                        <a:rPr lang="en-US" sz="1600" b="1" dirty="0" smtClean="0"/>
                        <a:t>Type Certificated Aircraft</a:t>
                      </a:r>
                      <a:endParaRPr lang="en-US" sz="1600" b="1" dirty="0"/>
                    </a:p>
                  </a:txBody>
                  <a:tcPr/>
                </a:tc>
                <a:tc>
                  <a:txBody>
                    <a:bodyPr/>
                    <a:lstStyle/>
                    <a:p>
                      <a:r>
                        <a:rPr lang="en-US" sz="1050" dirty="0" smtClean="0"/>
                        <a:t>Restricted</a:t>
                      </a:r>
                      <a:r>
                        <a:rPr lang="en-US" sz="1050" baseline="0" dirty="0" smtClean="0"/>
                        <a:t> type or special class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Specified in operating</a:t>
                      </a:r>
                      <a:r>
                        <a:rPr lang="en-US" sz="1050" baseline="0" dirty="0" smtClean="0"/>
                        <a:t> authorization</a:t>
                      </a:r>
                      <a:endParaRPr lang="en-US" sz="1050" dirty="0"/>
                    </a:p>
                  </a:txBody>
                  <a:tcPr/>
                </a:tc>
                <a:tc>
                  <a:txBody>
                    <a:bodyPr/>
                    <a:lstStyle/>
                    <a:p>
                      <a:r>
                        <a:rPr lang="en-US" sz="1050" dirty="0" smtClean="0"/>
                        <a:t>Part 91 airspace requirements</a:t>
                      </a:r>
                      <a:endParaRPr lang="en-US" sz="1050" dirty="0"/>
                    </a:p>
                  </a:txBody>
                  <a:tcPr/>
                </a:tc>
                <a:extLst>
                  <a:ext uri="{0D108BD9-81ED-4DB2-BD59-A6C34878D82A}">
                    <a16:rowId xmlns:a16="http://schemas.microsoft.com/office/drawing/2014/main" val="2848984645"/>
                  </a:ext>
                </a:extLst>
              </a:tr>
            </a:tbl>
          </a:graphicData>
        </a:graphic>
      </p:graphicFrame>
      <p:sp>
        <p:nvSpPr>
          <p:cNvPr id="5" name="Rectangle 1"/>
          <p:cNvSpPr>
            <a:spLocks noChangeArrowheads="1"/>
          </p:cNvSpPr>
          <p:nvPr/>
        </p:nvSpPr>
        <p:spPr bwMode="auto">
          <a:xfrm>
            <a:off x="255494" y="838200"/>
            <a:ext cx="2868706" cy="5174240"/>
          </a:xfrm>
          <a:prstGeom prst="rect">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a:p>
        </p:txBody>
      </p:sp>
      <p:cxnSp>
        <p:nvCxnSpPr>
          <p:cNvPr id="8" name="Straight Arrow Connector 7"/>
          <p:cNvCxnSpPr/>
          <p:nvPr/>
        </p:nvCxnSpPr>
        <p:spPr bwMode="auto">
          <a:xfrm>
            <a:off x="990600" y="1143000"/>
            <a:ext cx="0" cy="228600"/>
          </a:xfrm>
          <a:prstGeom prst="straightConnector1">
            <a:avLst/>
          </a:pr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66552830"/>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838200" y="1219200"/>
            <a:ext cx="4038600" cy="3924300"/>
          </a:xfrm>
          <a:prstGeom prst="rect">
            <a:avLst/>
          </a:prstGeom>
        </p:spPr>
      </p:pic>
      <p:pic>
        <p:nvPicPr>
          <p:cNvPr id="2" name="Picture 1"/>
          <p:cNvPicPr>
            <a:picLocks noChangeAspect="1"/>
          </p:cNvPicPr>
          <p:nvPr/>
        </p:nvPicPr>
        <p:blipFill>
          <a:blip r:embed="rId3"/>
          <a:stretch>
            <a:fillRect/>
          </a:stretch>
        </p:blipFill>
        <p:spPr>
          <a:xfrm>
            <a:off x="4665336" y="1286608"/>
            <a:ext cx="4219030" cy="3859404"/>
          </a:xfrm>
          <a:prstGeom prst="rect">
            <a:avLst/>
          </a:prstGeom>
        </p:spPr>
      </p:pic>
      <p:cxnSp>
        <p:nvCxnSpPr>
          <p:cNvPr id="5" name="Straight Connector 4"/>
          <p:cNvCxnSpPr/>
          <p:nvPr/>
        </p:nvCxnSpPr>
        <p:spPr bwMode="auto">
          <a:xfrm flipH="1" flipV="1">
            <a:off x="4419600" y="2667000"/>
            <a:ext cx="304800" cy="1600200"/>
          </a:xfrm>
          <a:prstGeom prst="line">
            <a:avLst/>
          </a:prstGeom>
          <a:noFill/>
          <a:ln w="31750" cap="flat" cmpd="sng" algn="ctr">
            <a:solidFill>
              <a:schemeClr val="accent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4419600" y="2133600"/>
            <a:ext cx="245269" cy="530888"/>
          </a:xfrm>
          <a:prstGeom prst="line">
            <a:avLst/>
          </a:prstGeom>
          <a:noFill/>
          <a:ln w="31750" cap="flat" cmpd="sng" algn="ctr">
            <a:solidFill>
              <a:schemeClr val="accent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884330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838200" y="1219200"/>
            <a:ext cx="4038600" cy="3924300"/>
          </a:xfrm>
          <a:prstGeom prst="rect">
            <a:avLst/>
          </a:prstGeom>
        </p:spPr>
      </p:pic>
      <p:pic>
        <p:nvPicPr>
          <p:cNvPr id="2" name="Picture 1"/>
          <p:cNvPicPr>
            <a:picLocks noChangeAspect="1"/>
          </p:cNvPicPr>
          <p:nvPr/>
        </p:nvPicPr>
        <p:blipFill>
          <a:blip r:embed="rId3"/>
          <a:stretch>
            <a:fillRect/>
          </a:stretch>
        </p:blipFill>
        <p:spPr>
          <a:xfrm>
            <a:off x="5410200" y="1576387"/>
            <a:ext cx="2886075" cy="3209925"/>
          </a:xfrm>
          <a:prstGeom prst="rect">
            <a:avLst/>
          </a:prstGeom>
        </p:spPr>
      </p:pic>
      <p:cxnSp>
        <p:nvCxnSpPr>
          <p:cNvPr id="5" name="Straight Connector 4"/>
          <p:cNvCxnSpPr/>
          <p:nvPr/>
        </p:nvCxnSpPr>
        <p:spPr bwMode="auto">
          <a:xfrm flipH="1">
            <a:off x="4419600" y="3352800"/>
            <a:ext cx="990600" cy="609600"/>
          </a:xfrm>
          <a:prstGeom prst="line">
            <a:avLst/>
          </a:prstGeom>
          <a:noFill/>
          <a:ln w="31750" cap="flat" cmpd="sng" algn="ctr">
            <a:solidFill>
              <a:schemeClr val="accent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13205383"/>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876300" y="1219200"/>
            <a:ext cx="4038600" cy="3924300"/>
          </a:xfrm>
          <a:prstGeom prst="rect">
            <a:avLst/>
          </a:prstGeom>
        </p:spPr>
      </p:pic>
      <p:pic>
        <p:nvPicPr>
          <p:cNvPr id="2" name="Picture 1"/>
          <p:cNvPicPr>
            <a:picLocks noChangeAspect="1"/>
          </p:cNvPicPr>
          <p:nvPr/>
        </p:nvPicPr>
        <p:blipFill>
          <a:blip r:embed="rId3"/>
          <a:stretch>
            <a:fillRect/>
          </a:stretch>
        </p:blipFill>
        <p:spPr>
          <a:xfrm>
            <a:off x="5334000" y="1524000"/>
            <a:ext cx="3200400" cy="2218834"/>
          </a:xfrm>
          <a:prstGeom prst="rect">
            <a:avLst/>
          </a:prstGeom>
        </p:spPr>
      </p:pic>
      <p:pic>
        <p:nvPicPr>
          <p:cNvPr id="4" name="Picture 3"/>
          <p:cNvPicPr>
            <a:picLocks noChangeAspect="1"/>
          </p:cNvPicPr>
          <p:nvPr/>
        </p:nvPicPr>
        <p:blipFill>
          <a:blip r:embed="rId4"/>
          <a:stretch>
            <a:fillRect/>
          </a:stretch>
        </p:blipFill>
        <p:spPr>
          <a:xfrm>
            <a:off x="5674807" y="3915103"/>
            <a:ext cx="3062288" cy="862505"/>
          </a:xfrm>
          <a:prstGeom prst="rect">
            <a:avLst/>
          </a:prstGeom>
        </p:spPr>
      </p:pic>
      <p:cxnSp>
        <p:nvCxnSpPr>
          <p:cNvPr id="6" name="Straight Connector 5"/>
          <p:cNvCxnSpPr>
            <a:endCxn id="2" idx="1"/>
          </p:cNvCxnSpPr>
          <p:nvPr/>
        </p:nvCxnSpPr>
        <p:spPr bwMode="auto">
          <a:xfrm flipV="1">
            <a:off x="4114800" y="2633417"/>
            <a:ext cx="1219200" cy="2249241"/>
          </a:xfrm>
          <a:prstGeom prst="line">
            <a:avLst/>
          </a:prstGeom>
          <a:noFill/>
          <a:ln w="31750"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3314700" y="4672559"/>
            <a:ext cx="800100" cy="210098"/>
          </a:xfrm>
          <a:prstGeom prst="line">
            <a:avLst/>
          </a:prstGeom>
          <a:noFill/>
          <a:ln w="317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4" idx="1"/>
          </p:cNvCxnSpPr>
          <p:nvPr/>
        </p:nvCxnSpPr>
        <p:spPr bwMode="auto">
          <a:xfrm flipH="1">
            <a:off x="4114800" y="4346356"/>
            <a:ext cx="1560007" cy="536301"/>
          </a:xfrm>
          <a:prstGeom prst="line">
            <a:avLst/>
          </a:prstGeom>
          <a:noFill/>
          <a:ln w="31750" cap="flat" cmpd="sng" algn="ctr">
            <a:solidFill>
              <a:schemeClr val="accent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99723172"/>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228600" y="1219200"/>
            <a:ext cx="4038600" cy="3924300"/>
          </a:xfrm>
          <a:prstGeom prst="rect">
            <a:avLst/>
          </a:prstGeom>
        </p:spPr>
      </p:pic>
      <p:pic>
        <p:nvPicPr>
          <p:cNvPr id="4" name="Picture 3"/>
          <p:cNvPicPr>
            <a:picLocks noChangeAspect="1"/>
          </p:cNvPicPr>
          <p:nvPr/>
        </p:nvPicPr>
        <p:blipFill>
          <a:blip r:embed="rId3"/>
          <a:stretch>
            <a:fillRect/>
          </a:stretch>
        </p:blipFill>
        <p:spPr>
          <a:xfrm>
            <a:off x="4038600" y="1676400"/>
            <a:ext cx="4862514" cy="3176587"/>
          </a:xfrm>
          <a:prstGeom prst="rect">
            <a:avLst/>
          </a:prstGeom>
        </p:spPr>
      </p:pic>
      <p:cxnSp>
        <p:nvCxnSpPr>
          <p:cNvPr id="6" name="Straight Connector 5"/>
          <p:cNvCxnSpPr/>
          <p:nvPr/>
        </p:nvCxnSpPr>
        <p:spPr bwMode="auto">
          <a:xfrm flipV="1">
            <a:off x="1676400" y="4852987"/>
            <a:ext cx="2438400" cy="557213"/>
          </a:xfrm>
          <a:prstGeom prst="line">
            <a:avLst/>
          </a:prstGeom>
          <a:noFill/>
          <a:ln w="31750"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1371600" y="4419600"/>
            <a:ext cx="304800" cy="990600"/>
          </a:xfrm>
          <a:prstGeom prst="line">
            <a:avLst/>
          </a:prstGeom>
          <a:noFill/>
          <a:ln w="317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331810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397643" y="1219200"/>
            <a:ext cx="4038600" cy="3924300"/>
          </a:xfrm>
          <a:prstGeom prst="rect">
            <a:avLst/>
          </a:prstGeom>
        </p:spPr>
      </p:pic>
      <p:pic>
        <p:nvPicPr>
          <p:cNvPr id="2" name="Picture 1"/>
          <p:cNvPicPr>
            <a:picLocks noChangeAspect="1"/>
          </p:cNvPicPr>
          <p:nvPr/>
        </p:nvPicPr>
        <p:blipFill>
          <a:blip r:embed="rId3"/>
          <a:stretch>
            <a:fillRect/>
          </a:stretch>
        </p:blipFill>
        <p:spPr>
          <a:xfrm>
            <a:off x="4191000" y="1524000"/>
            <a:ext cx="4835236" cy="3505200"/>
          </a:xfrm>
          <a:prstGeom prst="rect">
            <a:avLst/>
          </a:prstGeom>
        </p:spPr>
      </p:pic>
      <p:cxnSp>
        <p:nvCxnSpPr>
          <p:cNvPr id="5" name="Straight Connector 4"/>
          <p:cNvCxnSpPr/>
          <p:nvPr/>
        </p:nvCxnSpPr>
        <p:spPr bwMode="auto">
          <a:xfrm flipV="1">
            <a:off x="1676400" y="5029200"/>
            <a:ext cx="2514600" cy="381000"/>
          </a:xfrm>
          <a:prstGeom prst="line">
            <a:avLst/>
          </a:prstGeom>
          <a:noFill/>
          <a:ln w="31750"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1371600" y="4419600"/>
            <a:ext cx="304800" cy="990600"/>
          </a:xfrm>
          <a:prstGeom prst="line">
            <a:avLst/>
          </a:prstGeom>
          <a:noFill/>
          <a:ln w="317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7225736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Responsibility as RPIC</a:t>
            </a:r>
            <a:endParaRPr lang="en-US" dirty="0"/>
          </a:p>
        </p:txBody>
      </p:sp>
      <p:pic>
        <p:nvPicPr>
          <p:cNvPr id="9" name="Picture 8"/>
          <p:cNvPicPr>
            <a:picLocks noChangeAspect="1"/>
          </p:cNvPicPr>
          <p:nvPr/>
        </p:nvPicPr>
        <p:blipFill>
          <a:blip r:embed="rId2"/>
          <a:stretch>
            <a:fillRect/>
          </a:stretch>
        </p:blipFill>
        <p:spPr>
          <a:xfrm>
            <a:off x="838200" y="1219200"/>
            <a:ext cx="4038600" cy="3924300"/>
          </a:xfrm>
          <a:prstGeom prst="rect">
            <a:avLst/>
          </a:prstGeom>
        </p:spPr>
      </p:pic>
      <p:pic>
        <p:nvPicPr>
          <p:cNvPr id="2" name="Picture 1"/>
          <p:cNvPicPr>
            <a:picLocks noChangeAspect="1"/>
          </p:cNvPicPr>
          <p:nvPr/>
        </p:nvPicPr>
        <p:blipFill>
          <a:blip r:embed="rId3"/>
          <a:stretch>
            <a:fillRect/>
          </a:stretch>
        </p:blipFill>
        <p:spPr>
          <a:xfrm>
            <a:off x="4724976" y="1828800"/>
            <a:ext cx="4171950" cy="2381250"/>
          </a:xfrm>
          <a:prstGeom prst="rect">
            <a:avLst/>
          </a:prstGeom>
        </p:spPr>
      </p:pic>
      <p:cxnSp>
        <p:nvCxnSpPr>
          <p:cNvPr id="5" name="Straight Connector 4"/>
          <p:cNvCxnSpPr/>
          <p:nvPr/>
        </p:nvCxnSpPr>
        <p:spPr bwMode="auto">
          <a:xfrm>
            <a:off x="2286000" y="2895600"/>
            <a:ext cx="1447800" cy="381000"/>
          </a:xfrm>
          <a:prstGeom prst="line">
            <a:avLst/>
          </a:prstGeom>
          <a:noFill/>
          <a:ln w="317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3717890" y="3276600"/>
            <a:ext cx="1011273" cy="0"/>
          </a:xfrm>
          <a:prstGeom prst="line">
            <a:avLst/>
          </a:prstGeom>
          <a:noFill/>
          <a:ln w="31750" cap="flat" cmpd="sng" algn="ctr">
            <a:solidFill>
              <a:schemeClr val="accent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401379"/>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398" y="251479"/>
            <a:ext cx="8472488" cy="609600"/>
          </a:xfrm>
        </p:spPr>
        <p:txBody>
          <a:bodyPr/>
          <a:lstStyle/>
          <a:p>
            <a:r>
              <a:rPr lang="en-US" dirty="0" smtClean="0"/>
              <a:t>UAS Operations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07822453"/>
              </p:ext>
            </p:extLst>
          </p:nvPr>
        </p:nvGraphicFramePr>
        <p:xfrm>
          <a:off x="255494" y="838200"/>
          <a:ext cx="8647392" cy="517806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31720358"/>
                    </a:ext>
                  </a:extLst>
                </a:gridCol>
                <a:gridCol w="1371600">
                  <a:extLst>
                    <a:ext uri="{9D8B030D-6E8A-4147-A177-3AD203B41FA5}">
                      <a16:colId xmlns:a16="http://schemas.microsoft.com/office/drawing/2014/main" val="3189377592"/>
                    </a:ext>
                  </a:extLst>
                </a:gridCol>
                <a:gridCol w="1428096">
                  <a:extLst>
                    <a:ext uri="{9D8B030D-6E8A-4147-A177-3AD203B41FA5}">
                      <a16:colId xmlns:a16="http://schemas.microsoft.com/office/drawing/2014/main" val="2677087837"/>
                    </a:ext>
                  </a:extLst>
                </a:gridCol>
                <a:gridCol w="1441232">
                  <a:extLst>
                    <a:ext uri="{9D8B030D-6E8A-4147-A177-3AD203B41FA5}">
                      <a16:colId xmlns:a16="http://schemas.microsoft.com/office/drawing/2014/main" val="2401248946"/>
                    </a:ext>
                  </a:extLst>
                </a:gridCol>
                <a:gridCol w="1441232">
                  <a:extLst>
                    <a:ext uri="{9D8B030D-6E8A-4147-A177-3AD203B41FA5}">
                      <a16:colId xmlns:a16="http://schemas.microsoft.com/office/drawing/2014/main" val="3834049828"/>
                    </a:ext>
                  </a:extLst>
                </a:gridCol>
                <a:gridCol w="1441232">
                  <a:extLst>
                    <a:ext uri="{9D8B030D-6E8A-4147-A177-3AD203B41FA5}">
                      <a16:colId xmlns:a16="http://schemas.microsoft.com/office/drawing/2014/main" val="1482241150"/>
                    </a:ext>
                  </a:extLst>
                </a:gridCol>
              </a:tblGrid>
              <a:tr h="526059">
                <a:tc>
                  <a:txBody>
                    <a:bodyPr/>
                    <a:lstStyle/>
                    <a:p>
                      <a:r>
                        <a:rPr lang="en-US" sz="1400" dirty="0" smtClean="0">
                          <a:solidFill>
                            <a:srgbClr val="FFFF00"/>
                          </a:solidFill>
                        </a:rPr>
                        <a:t>Increasing</a:t>
                      </a:r>
                      <a:r>
                        <a:rPr lang="en-US" sz="1400" baseline="0" dirty="0" smtClean="0">
                          <a:solidFill>
                            <a:srgbClr val="FFFF00"/>
                          </a:solidFill>
                        </a:rPr>
                        <a:t> Risk</a:t>
                      </a:r>
                      <a:endParaRPr lang="en-US" sz="1400" dirty="0">
                        <a:solidFill>
                          <a:srgbClr val="FFFF00"/>
                        </a:solidFill>
                      </a:endParaRPr>
                    </a:p>
                  </a:txBody>
                  <a:tcPr/>
                </a:tc>
                <a:tc>
                  <a:txBody>
                    <a:bodyPr/>
                    <a:lstStyle/>
                    <a:p>
                      <a:r>
                        <a:rPr lang="en-US" sz="1400" b="1" kern="1200" dirty="0" smtClean="0">
                          <a:solidFill>
                            <a:schemeClr val="bg1"/>
                          </a:solidFill>
                          <a:latin typeface="+mn-lt"/>
                          <a:ea typeface="+mn-ea"/>
                          <a:cs typeface="+mn-cs"/>
                        </a:rPr>
                        <a:t>Aircraft Requirements</a:t>
                      </a:r>
                      <a:endParaRPr lang="en-US" sz="1400" b="1" kern="1200" dirty="0">
                        <a:solidFill>
                          <a:schemeClr val="bg1"/>
                        </a:solidFill>
                        <a:latin typeface="+mn-lt"/>
                        <a:ea typeface="+mn-ea"/>
                        <a:cs typeface="+mn-cs"/>
                      </a:endParaRPr>
                    </a:p>
                  </a:txBody>
                  <a:tcPr/>
                </a:tc>
                <a:tc>
                  <a:txBody>
                    <a:bodyPr/>
                    <a:lstStyle/>
                    <a:p>
                      <a:r>
                        <a:rPr lang="en-US" sz="1400" b="1" kern="1200" dirty="0" smtClean="0">
                          <a:solidFill>
                            <a:schemeClr val="bg1"/>
                          </a:solidFill>
                          <a:latin typeface="+mn-lt"/>
                          <a:ea typeface="+mn-ea"/>
                          <a:cs typeface="+mn-cs"/>
                        </a:rPr>
                        <a:t>UAS Registration</a:t>
                      </a:r>
                      <a:endParaRPr lang="en-US" sz="1400" b="1" kern="1200" dirty="0">
                        <a:solidFill>
                          <a:schemeClr val="bg1"/>
                        </a:solidFill>
                        <a:latin typeface="+mn-lt"/>
                        <a:ea typeface="+mn-ea"/>
                        <a:cs typeface="+mn-cs"/>
                      </a:endParaRPr>
                    </a:p>
                  </a:txBody>
                  <a:tcPr/>
                </a:tc>
                <a:tc>
                  <a:txBody>
                    <a:bodyPr/>
                    <a:lstStyle/>
                    <a:p>
                      <a:r>
                        <a:rPr lang="en-US" sz="1400" dirty="0" smtClean="0">
                          <a:solidFill>
                            <a:schemeClr val="bg1"/>
                          </a:solidFill>
                        </a:rPr>
                        <a:t>Pilot Requirements</a:t>
                      </a:r>
                      <a:endParaRPr lang="en-US" sz="1400" dirty="0">
                        <a:solidFill>
                          <a:schemeClr val="bg1"/>
                        </a:solidFill>
                      </a:endParaRPr>
                    </a:p>
                  </a:txBody>
                  <a:tcPr/>
                </a:tc>
                <a:tc>
                  <a:txBody>
                    <a:bodyPr/>
                    <a:lstStyle/>
                    <a:p>
                      <a:r>
                        <a:rPr lang="en-US" sz="1400" dirty="0" smtClean="0">
                          <a:solidFill>
                            <a:srgbClr val="FFFF00"/>
                          </a:solidFill>
                        </a:rPr>
                        <a:t>Types of Operation</a:t>
                      </a:r>
                      <a:endParaRPr lang="en-US" sz="1400" dirty="0">
                        <a:solidFill>
                          <a:srgbClr val="FFFF00"/>
                        </a:solidFill>
                      </a:endParaRPr>
                    </a:p>
                  </a:txBody>
                  <a:tcPr/>
                </a:tc>
                <a:tc>
                  <a:txBody>
                    <a:bodyPr/>
                    <a:lstStyle/>
                    <a:p>
                      <a:r>
                        <a:rPr lang="en-US" sz="1400" dirty="0" smtClean="0"/>
                        <a:t>Airspace</a:t>
                      </a:r>
                      <a:r>
                        <a:rPr lang="en-US" sz="1400" baseline="0" dirty="0" smtClean="0"/>
                        <a:t> Requirements</a:t>
                      </a:r>
                      <a:endParaRPr lang="en-US" sz="1400" dirty="0"/>
                    </a:p>
                  </a:txBody>
                  <a:tcPr/>
                </a:tc>
                <a:extLst>
                  <a:ext uri="{0D108BD9-81ED-4DB2-BD59-A6C34878D82A}">
                    <a16:rowId xmlns:a16="http://schemas.microsoft.com/office/drawing/2014/main" val="3870756901"/>
                  </a:ext>
                </a:extLst>
              </a:tr>
              <a:tr h="905131">
                <a:tc>
                  <a:txBody>
                    <a:bodyPr/>
                    <a:lstStyle/>
                    <a:p>
                      <a:r>
                        <a:rPr lang="en-US" sz="1600" b="1" dirty="0" smtClean="0"/>
                        <a:t>Part 101 Model Aircraft</a:t>
                      </a:r>
                      <a:endParaRPr lang="en-US" sz="1600" b="1" dirty="0"/>
                    </a:p>
                  </a:txBody>
                  <a:tcPr/>
                </a:tc>
                <a:tc>
                  <a:txBody>
                    <a:bodyPr/>
                    <a:lstStyle/>
                    <a:p>
                      <a:r>
                        <a:rPr lang="en-US" sz="1050" dirty="0" smtClean="0"/>
                        <a:t>UAS &lt; 55 pounds</a:t>
                      </a:r>
                      <a:endParaRPr lang="en-US" sz="1050" baseline="0" dirty="0" smtClean="0"/>
                    </a:p>
                    <a:p>
                      <a:endParaRPr lang="en-US" sz="1050" baseline="0" dirty="0" smtClean="0"/>
                    </a:p>
                    <a:p>
                      <a:r>
                        <a:rPr lang="en-US" sz="900" baseline="0" dirty="0" smtClean="0"/>
                        <a:t>*unless otherwise certified through a CBO</a:t>
                      </a:r>
                      <a:endParaRPr lang="en-US" sz="900" dirty="0"/>
                    </a:p>
                  </a:txBody>
                  <a:tcPr/>
                </a:tc>
                <a:tc>
                  <a:txBody>
                    <a:bodyPr/>
                    <a:lstStyle/>
                    <a:p>
                      <a:r>
                        <a:rPr lang="en-US" sz="1050" dirty="0" smtClean="0"/>
                        <a:t>Registration</a:t>
                      </a:r>
                      <a:r>
                        <a:rPr lang="en-US" sz="1050" baseline="0" dirty="0" smtClean="0"/>
                        <a:t> not required*</a:t>
                      </a:r>
                    </a:p>
                    <a:p>
                      <a:endParaRPr lang="en-US" sz="1050" baseline="0" dirty="0" smtClean="0"/>
                    </a:p>
                    <a:p>
                      <a:r>
                        <a:rPr lang="en-US" sz="900" kern="1200" baseline="0" dirty="0" smtClean="0">
                          <a:solidFill>
                            <a:schemeClr val="dk1"/>
                          </a:solidFill>
                          <a:latin typeface="+mn-lt"/>
                          <a:ea typeface="+mn-ea"/>
                          <a:cs typeface="+mn-cs"/>
                        </a:rPr>
                        <a:t>*Voluntary registration encouraged</a:t>
                      </a:r>
                      <a:endParaRPr lang="en-US" sz="900" kern="1200" baseline="0" dirty="0">
                        <a:solidFill>
                          <a:schemeClr val="dk1"/>
                        </a:solidFill>
                        <a:latin typeface="+mn-lt"/>
                        <a:ea typeface="+mn-ea"/>
                        <a:cs typeface="+mn-cs"/>
                      </a:endParaRPr>
                    </a:p>
                  </a:txBody>
                  <a:tcPr/>
                </a:tc>
                <a:tc>
                  <a:txBody>
                    <a:bodyPr/>
                    <a:lstStyle/>
                    <a:p>
                      <a:r>
                        <a:rPr lang="en-US" sz="1050" dirty="0" smtClean="0"/>
                        <a:t>Community-Based</a:t>
                      </a:r>
                      <a:r>
                        <a:rPr lang="en-US" sz="1050" baseline="0" dirty="0" smtClean="0"/>
                        <a:t> Organization (CBO) standards</a:t>
                      </a:r>
                      <a:endParaRPr lang="en-US" sz="1050" dirty="0"/>
                    </a:p>
                  </a:txBody>
                  <a:tcPr/>
                </a:tc>
                <a:tc>
                  <a:txBody>
                    <a:bodyPr/>
                    <a:lstStyle/>
                    <a:p>
                      <a:r>
                        <a:rPr lang="en-US" sz="1050" dirty="0" smtClean="0"/>
                        <a:t>Hobby or recreational,</a:t>
                      </a:r>
                      <a:r>
                        <a:rPr lang="en-US" sz="1050" baseline="0" dirty="0" smtClean="0"/>
                        <a:t> VLOS, Part 101 operating rules, CBO standards</a:t>
                      </a:r>
                      <a:endParaRPr lang="en-US" sz="1050" dirty="0"/>
                    </a:p>
                  </a:txBody>
                  <a:tcPr/>
                </a:tc>
                <a:tc>
                  <a:txBody>
                    <a:bodyPr/>
                    <a:lstStyle/>
                    <a:p>
                      <a:r>
                        <a:rPr lang="en-US" sz="1050" dirty="0" smtClean="0"/>
                        <a:t>Notification requirement</a:t>
                      </a:r>
                      <a:r>
                        <a:rPr lang="en-US" sz="1050" baseline="0" dirty="0" smtClean="0"/>
                        <a:t> within 5 miles of an airport</a:t>
                      </a:r>
                      <a:endParaRPr lang="en-US" sz="1050" dirty="0"/>
                    </a:p>
                  </a:txBody>
                  <a:tcPr/>
                </a:tc>
                <a:extLst>
                  <a:ext uri="{0D108BD9-81ED-4DB2-BD59-A6C34878D82A}">
                    <a16:rowId xmlns:a16="http://schemas.microsoft.com/office/drawing/2014/main" val="1129723182"/>
                  </a:ext>
                </a:extLst>
              </a:tr>
              <a:tr h="742671">
                <a:tc>
                  <a:txBody>
                    <a:bodyPr/>
                    <a:lstStyle/>
                    <a:p>
                      <a:r>
                        <a:rPr lang="en-US" sz="1600" b="1" dirty="0" smtClean="0"/>
                        <a:t>Part 107</a:t>
                      </a:r>
                      <a:endParaRPr lang="en-US" sz="1600" b="1" dirty="0"/>
                    </a:p>
                  </a:txBody>
                  <a:tcPr/>
                </a:tc>
                <a:tc>
                  <a:txBody>
                    <a:bodyPr/>
                    <a:lstStyle/>
                    <a:p>
                      <a:r>
                        <a:rPr lang="en-US" sz="1050" dirty="0" smtClean="0"/>
                        <a:t>UAS &lt; 55 pounds</a:t>
                      </a:r>
                      <a:endParaRPr lang="en-US" sz="1050" dirty="0"/>
                    </a:p>
                  </a:txBody>
                  <a:tcPr/>
                </a:tc>
                <a:tc>
                  <a:txBody>
                    <a:bodyPr/>
                    <a:lstStyle/>
                    <a:p>
                      <a:r>
                        <a:rPr lang="en-US" sz="1050" dirty="0" smtClean="0"/>
                        <a:t>Register through Small</a:t>
                      </a:r>
                      <a:r>
                        <a:rPr lang="en-US" sz="1050" baseline="0" dirty="0" smtClean="0"/>
                        <a:t> UAS Registration Service</a:t>
                      </a:r>
                      <a:endParaRPr lang="en-US" sz="1050" dirty="0"/>
                    </a:p>
                  </a:txBody>
                  <a:tcPr/>
                </a:tc>
                <a:tc>
                  <a:txBody>
                    <a:bodyPr/>
                    <a:lstStyle/>
                    <a:p>
                      <a:r>
                        <a:rPr lang="en-US" sz="1050" dirty="0" smtClean="0"/>
                        <a:t>Part 107 remote pilot certificate with small UAS rating</a:t>
                      </a:r>
                      <a:endParaRPr lang="en-US" sz="1050" dirty="0"/>
                    </a:p>
                  </a:txBody>
                  <a:tcPr/>
                </a:tc>
                <a:tc>
                  <a:txBody>
                    <a:bodyPr/>
                    <a:lstStyle/>
                    <a:p>
                      <a:r>
                        <a:rPr lang="en-US" sz="1050" dirty="0" smtClean="0"/>
                        <a:t>VLOS,</a:t>
                      </a:r>
                      <a:r>
                        <a:rPr lang="en-US" sz="1050" baseline="0" dirty="0" smtClean="0"/>
                        <a:t> daytime, Class G, 400 </a:t>
                      </a:r>
                      <a:r>
                        <a:rPr lang="en-US" sz="1050" baseline="0" dirty="0" err="1" smtClean="0"/>
                        <a:t>ft</a:t>
                      </a:r>
                      <a:r>
                        <a:rPr lang="en-US" sz="1050" baseline="0" dirty="0" smtClean="0"/>
                        <a:t>, not over people OR waiver provisions</a:t>
                      </a:r>
                      <a:endParaRPr lang="en-US" sz="1050" dirty="0"/>
                    </a:p>
                  </a:txBody>
                  <a:tcPr/>
                </a:tc>
                <a:tc>
                  <a:txBody>
                    <a:bodyPr/>
                    <a:lstStyle/>
                    <a:p>
                      <a:r>
                        <a:rPr lang="en-US" sz="1050" dirty="0" smtClean="0"/>
                        <a:t>Airspace waiver or authorization for Class B, C, D, E</a:t>
                      </a:r>
                      <a:r>
                        <a:rPr lang="en-US" sz="1050" baseline="0" dirty="0" smtClean="0"/>
                        <a:t> airspace</a:t>
                      </a:r>
                      <a:endParaRPr lang="en-US" sz="1050" dirty="0"/>
                    </a:p>
                  </a:txBody>
                  <a:tcPr/>
                </a:tc>
                <a:extLst>
                  <a:ext uri="{0D108BD9-81ED-4DB2-BD59-A6C34878D82A}">
                    <a16:rowId xmlns:a16="http://schemas.microsoft.com/office/drawing/2014/main" val="3074642523"/>
                  </a:ext>
                </a:extLst>
              </a:tr>
              <a:tr h="580212">
                <a:tc>
                  <a:txBody>
                    <a:bodyPr/>
                    <a:lstStyle/>
                    <a:p>
                      <a:r>
                        <a:rPr lang="en-US" sz="1600" b="1" dirty="0" smtClean="0"/>
                        <a:t>Section 333</a:t>
                      </a:r>
                      <a:endParaRPr lang="en-US" sz="1600" b="1" dirty="0"/>
                    </a:p>
                  </a:txBody>
                  <a:tcPr/>
                </a:tc>
                <a:tc>
                  <a:txBody>
                    <a:bodyPr/>
                    <a:lstStyle/>
                    <a:p>
                      <a:r>
                        <a:rPr lang="en-US" sz="1050" dirty="0" smtClean="0"/>
                        <a:t>As specified</a:t>
                      </a:r>
                      <a:r>
                        <a:rPr lang="en-US" sz="1050" baseline="0" dirty="0" smtClean="0"/>
                        <a:t> in exemption</a:t>
                      </a:r>
                      <a:endParaRPr lang="en-US" sz="1050" dirty="0"/>
                    </a:p>
                  </a:txBody>
                  <a:tcPr/>
                </a:tc>
                <a:tc>
                  <a:txBody>
                    <a:bodyPr/>
                    <a:lstStyle/>
                    <a:p>
                      <a:r>
                        <a:rPr lang="en-US" sz="1050" dirty="0" smtClean="0"/>
                        <a:t>For UAS &gt; 55 pounds, N-number registration</a:t>
                      </a:r>
                      <a:r>
                        <a:rPr lang="en-US" sz="1050" baseline="0" dirty="0" smtClean="0"/>
                        <a:t> required </a:t>
                      </a:r>
                      <a:endParaRPr lang="en-US" sz="1050" dirty="0"/>
                    </a:p>
                  </a:txBody>
                  <a:tcPr/>
                </a:tc>
                <a:tc>
                  <a:txBody>
                    <a:bodyPr/>
                    <a:lstStyle/>
                    <a:p>
                      <a:r>
                        <a:rPr lang="en-US" sz="1050" dirty="0" smtClean="0"/>
                        <a:t>Part 61 airman certificate</a:t>
                      </a:r>
                      <a:endParaRPr lang="en-US" sz="1050" dirty="0"/>
                    </a:p>
                  </a:txBody>
                  <a:tcPr/>
                </a:tc>
                <a:tc>
                  <a:txBody>
                    <a:bodyPr/>
                    <a:lstStyle/>
                    <a:p>
                      <a:r>
                        <a:rPr lang="en-US" sz="1050" dirty="0" smtClean="0"/>
                        <a:t>UAS &gt; 55 pounds</a:t>
                      </a:r>
                      <a:endParaRPr lang="en-US" sz="1050" dirty="0"/>
                    </a:p>
                  </a:txBody>
                  <a:tcPr/>
                </a:tc>
                <a:tc>
                  <a:txBody>
                    <a:bodyPr/>
                    <a:lstStyle/>
                    <a:p>
                      <a:r>
                        <a:rPr lang="en-US" sz="1050" dirty="0" smtClean="0"/>
                        <a:t>Blanket COA or standard</a:t>
                      </a:r>
                      <a:r>
                        <a:rPr lang="en-US" sz="1050" baseline="0" dirty="0" smtClean="0"/>
                        <a:t> COA for specific airspace</a:t>
                      </a:r>
                      <a:endParaRPr lang="en-US" sz="1050" dirty="0"/>
                    </a:p>
                  </a:txBody>
                  <a:tcPr/>
                </a:tc>
                <a:extLst>
                  <a:ext uri="{0D108BD9-81ED-4DB2-BD59-A6C34878D82A}">
                    <a16:rowId xmlns:a16="http://schemas.microsoft.com/office/drawing/2014/main" val="762626062"/>
                  </a:ext>
                </a:extLst>
              </a:tr>
              <a:tr h="742671">
                <a:tc>
                  <a:txBody>
                    <a:bodyPr/>
                    <a:lstStyle/>
                    <a:p>
                      <a:r>
                        <a:rPr lang="en-US" sz="1600" b="1" dirty="0" smtClean="0"/>
                        <a:t>Public Aircraft</a:t>
                      </a:r>
                      <a:endParaRPr lang="en-US" sz="1600" b="1" dirty="0"/>
                    </a:p>
                  </a:txBody>
                  <a:tcPr/>
                </a:tc>
                <a:tc>
                  <a:txBody>
                    <a:bodyPr/>
                    <a:lstStyle/>
                    <a:p>
                      <a:r>
                        <a:rPr lang="en-US" sz="1050" dirty="0" smtClean="0"/>
                        <a:t>Self-certification by public agency</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dirty="0"/>
                    </a:p>
                  </a:txBody>
                  <a:tcPr/>
                </a:tc>
                <a:tc>
                  <a:txBody>
                    <a:bodyPr/>
                    <a:lstStyle/>
                    <a:p>
                      <a:r>
                        <a:rPr lang="en-US" sz="1050" dirty="0" smtClean="0"/>
                        <a:t>Self-certification by public agency</a:t>
                      </a:r>
                      <a:endParaRPr lang="en-US" sz="1050" dirty="0"/>
                    </a:p>
                  </a:txBody>
                  <a:tcPr/>
                </a:tc>
                <a:tc>
                  <a:txBody>
                    <a:bodyPr/>
                    <a:lstStyle/>
                    <a:p>
                      <a:r>
                        <a:rPr lang="en-US" sz="1050" dirty="0" smtClean="0"/>
                        <a:t>Public</a:t>
                      </a:r>
                      <a:r>
                        <a:rPr lang="en-US" sz="1050" baseline="0" dirty="0" smtClean="0"/>
                        <a:t> Aircraft Operations (AC 00-1.1A); UAS Test Site Operations</a:t>
                      </a:r>
                      <a:endParaRPr lang="en-US" sz="1050" dirty="0"/>
                    </a:p>
                  </a:txBody>
                  <a:tcPr/>
                </a:tc>
                <a:tc>
                  <a:txBody>
                    <a:bodyPr/>
                    <a:lstStyle/>
                    <a:p>
                      <a:r>
                        <a:rPr lang="en-US" sz="1050" dirty="0" smtClean="0"/>
                        <a:t>Blanket</a:t>
                      </a:r>
                      <a:r>
                        <a:rPr lang="en-US" sz="1050" baseline="0" dirty="0" smtClean="0"/>
                        <a:t> COA or Standard COA for specific airspace</a:t>
                      </a:r>
                      <a:endParaRPr lang="en-US" sz="1050" dirty="0"/>
                    </a:p>
                  </a:txBody>
                  <a:tcPr/>
                </a:tc>
                <a:extLst>
                  <a:ext uri="{0D108BD9-81ED-4DB2-BD59-A6C34878D82A}">
                    <a16:rowId xmlns:a16="http://schemas.microsoft.com/office/drawing/2014/main" val="69882669"/>
                  </a:ext>
                </a:extLst>
              </a:tr>
              <a:tr h="742671">
                <a:tc>
                  <a:txBody>
                    <a:bodyPr/>
                    <a:lstStyle/>
                    <a:p>
                      <a:r>
                        <a:rPr lang="en-US" sz="1600" b="1" dirty="0" smtClean="0"/>
                        <a:t>Experimental Aircraft</a:t>
                      </a:r>
                      <a:endParaRPr lang="en-US" sz="1600" b="1" dirty="0"/>
                    </a:p>
                  </a:txBody>
                  <a:tcPr/>
                </a:tc>
                <a:tc>
                  <a:txBody>
                    <a:bodyPr/>
                    <a:lstStyle/>
                    <a:p>
                      <a:r>
                        <a:rPr lang="en-US" sz="1050" dirty="0" smtClean="0"/>
                        <a:t>Experimental Special Airworthiness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Research and Development</a:t>
                      </a:r>
                      <a:r>
                        <a:rPr lang="en-US" sz="1050" baseline="0" dirty="0" smtClean="0"/>
                        <a:t>, crew training, and market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Standard</a:t>
                      </a:r>
                      <a:r>
                        <a:rPr lang="en-US" sz="1050" baseline="0" dirty="0" smtClean="0"/>
                        <a:t> COA for specific airspace</a:t>
                      </a:r>
                      <a:endParaRPr lang="en-US" sz="1050" dirty="0" smtClean="0"/>
                    </a:p>
                  </a:txBody>
                  <a:tcPr/>
                </a:tc>
                <a:extLst>
                  <a:ext uri="{0D108BD9-81ED-4DB2-BD59-A6C34878D82A}">
                    <a16:rowId xmlns:a16="http://schemas.microsoft.com/office/drawing/2014/main" val="469681673"/>
                  </a:ext>
                </a:extLst>
              </a:tr>
              <a:tr h="835505">
                <a:tc>
                  <a:txBody>
                    <a:bodyPr/>
                    <a:lstStyle/>
                    <a:p>
                      <a:r>
                        <a:rPr lang="en-US" sz="1600" b="1" dirty="0" smtClean="0"/>
                        <a:t>Type Certificated Aircraft</a:t>
                      </a:r>
                      <a:endParaRPr lang="en-US" sz="1600" b="1" dirty="0"/>
                    </a:p>
                  </a:txBody>
                  <a:tcPr/>
                </a:tc>
                <a:tc>
                  <a:txBody>
                    <a:bodyPr/>
                    <a:lstStyle/>
                    <a:p>
                      <a:r>
                        <a:rPr lang="en-US" sz="1050" dirty="0" smtClean="0"/>
                        <a:t>Restricted</a:t>
                      </a:r>
                      <a:r>
                        <a:rPr lang="en-US" sz="1050" baseline="0" dirty="0" smtClean="0"/>
                        <a:t> type or special class certificate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UAS &gt; 55 pounds, N-number registration</a:t>
                      </a:r>
                      <a:r>
                        <a:rPr lang="en-US" sz="1050" baseline="0" dirty="0" smtClean="0"/>
                        <a:t> required </a:t>
                      </a:r>
                      <a:endParaRPr lang="en-US" sz="1050" dirty="0" smtClean="0"/>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Part 61 airman certificate</a:t>
                      </a:r>
                    </a:p>
                  </a:txBody>
                  <a:tcPr/>
                </a:tc>
                <a:tc>
                  <a:txBody>
                    <a:bodyPr/>
                    <a:lstStyle/>
                    <a:p>
                      <a:r>
                        <a:rPr lang="en-US" sz="1050" dirty="0" smtClean="0"/>
                        <a:t>Specified in operating</a:t>
                      </a:r>
                      <a:r>
                        <a:rPr lang="en-US" sz="1050" baseline="0" dirty="0" smtClean="0"/>
                        <a:t> authorization</a:t>
                      </a:r>
                      <a:endParaRPr lang="en-US" sz="1050" dirty="0"/>
                    </a:p>
                  </a:txBody>
                  <a:tcPr/>
                </a:tc>
                <a:tc>
                  <a:txBody>
                    <a:bodyPr/>
                    <a:lstStyle/>
                    <a:p>
                      <a:r>
                        <a:rPr lang="en-US" sz="1050" dirty="0" smtClean="0"/>
                        <a:t>Part 91 airspace requirements</a:t>
                      </a:r>
                      <a:endParaRPr lang="en-US" sz="1050" dirty="0"/>
                    </a:p>
                  </a:txBody>
                  <a:tcPr/>
                </a:tc>
                <a:extLst>
                  <a:ext uri="{0D108BD9-81ED-4DB2-BD59-A6C34878D82A}">
                    <a16:rowId xmlns:a16="http://schemas.microsoft.com/office/drawing/2014/main" val="2848984645"/>
                  </a:ext>
                </a:extLst>
              </a:tr>
            </a:tbl>
          </a:graphicData>
        </a:graphic>
      </p:graphicFrame>
      <p:sp>
        <p:nvSpPr>
          <p:cNvPr id="5" name="Rectangle 1"/>
          <p:cNvSpPr>
            <a:spLocks noChangeArrowheads="1"/>
          </p:cNvSpPr>
          <p:nvPr/>
        </p:nvSpPr>
        <p:spPr bwMode="auto">
          <a:xfrm>
            <a:off x="255494" y="838200"/>
            <a:ext cx="1497106" cy="5174240"/>
          </a:xfrm>
          <a:prstGeom prst="rect">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a:p>
        </p:txBody>
      </p:sp>
      <p:cxnSp>
        <p:nvCxnSpPr>
          <p:cNvPr id="8" name="Straight Arrow Connector 7"/>
          <p:cNvCxnSpPr/>
          <p:nvPr/>
        </p:nvCxnSpPr>
        <p:spPr bwMode="auto">
          <a:xfrm>
            <a:off x="990600" y="1143000"/>
            <a:ext cx="0" cy="228600"/>
          </a:xfrm>
          <a:prstGeom prst="straightConnector1">
            <a:avLst/>
          </a:prstGeom>
          <a:noFill/>
          <a:ln w="25400" cap="flat" cmpd="sng" algn="ctr">
            <a:solidFill>
              <a:srgbClr val="FFFF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1"/>
          <p:cNvSpPr>
            <a:spLocks noChangeArrowheads="1"/>
          </p:cNvSpPr>
          <p:nvPr/>
        </p:nvSpPr>
        <p:spPr bwMode="auto">
          <a:xfrm>
            <a:off x="6019800" y="861079"/>
            <a:ext cx="1447800" cy="5174240"/>
          </a:xfrm>
          <a:prstGeom prst="rect">
            <a:avLst/>
          </a:prstGeom>
          <a:noFill/>
          <a:ln w="349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2400" b="0"/>
          </a:p>
        </p:txBody>
      </p:sp>
    </p:spTree>
    <p:extLst>
      <p:ext uri="{BB962C8B-B14F-4D97-AF65-F5344CB8AC3E}">
        <p14:creationId xmlns:p14="http://schemas.microsoft.com/office/powerpoint/2010/main" val="288949261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472488" cy="609600"/>
          </a:xfrm>
        </p:spPr>
        <p:txBody>
          <a:bodyPr/>
          <a:lstStyle/>
          <a:p>
            <a:r>
              <a:rPr lang="en-US" sz="4000" dirty="0" smtClean="0"/>
              <a:t>Small UAS Operations</a:t>
            </a:r>
            <a:endParaRPr lang="en-US" sz="4000" dirty="0"/>
          </a:p>
        </p:txBody>
      </p:sp>
      <p:graphicFrame>
        <p:nvGraphicFramePr>
          <p:cNvPr id="5" name="Content Placeholder 6"/>
          <p:cNvGraphicFramePr>
            <a:graphicFrameLocks/>
          </p:cNvGraphicFramePr>
          <p:nvPr>
            <p:extLst/>
          </p:nvPr>
        </p:nvGraphicFramePr>
        <p:xfrm>
          <a:off x="457200" y="838200"/>
          <a:ext cx="8382000" cy="4733343"/>
        </p:xfrm>
        <a:graphic>
          <a:graphicData uri="http://schemas.openxmlformats.org/drawingml/2006/table">
            <a:tbl>
              <a:tblPr firstRow="1" bandRow="1">
                <a:tableStyleId>{B301B821-A1FF-4177-AEE7-76D212191A09}</a:tableStyleId>
              </a:tblPr>
              <a:tblGrid>
                <a:gridCol w="1261009">
                  <a:extLst>
                    <a:ext uri="{9D8B030D-6E8A-4147-A177-3AD203B41FA5}">
                      <a16:colId xmlns:a16="http://schemas.microsoft.com/office/drawing/2014/main" val="20000"/>
                    </a:ext>
                  </a:extLst>
                </a:gridCol>
                <a:gridCol w="3041256">
                  <a:extLst>
                    <a:ext uri="{9D8B030D-6E8A-4147-A177-3AD203B41FA5}">
                      <a16:colId xmlns:a16="http://schemas.microsoft.com/office/drawing/2014/main" val="20001"/>
                    </a:ext>
                  </a:extLst>
                </a:gridCol>
                <a:gridCol w="4079735">
                  <a:extLst>
                    <a:ext uri="{9D8B030D-6E8A-4147-A177-3AD203B41FA5}">
                      <a16:colId xmlns:a16="http://schemas.microsoft.com/office/drawing/2014/main" val="20002"/>
                    </a:ext>
                  </a:extLst>
                </a:gridCol>
              </a:tblGrid>
              <a:tr h="385662">
                <a:tc>
                  <a:txBody>
                    <a:bodyPr/>
                    <a:lstStyle/>
                    <a:p>
                      <a:endParaRPr lang="en-US" sz="1200" dirty="0"/>
                    </a:p>
                  </a:txBody>
                  <a:tcPr/>
                </a:tc>
                <a:tc>
                  <a:txBody>
                    <a:bodyPr/>
                    <a:lstStyle/>
                    <a:p>
                      <a:pPr algn="ctr"/>
                      <a:r>
                        <a:rPr lang="en-US" sz="1400" b="1" dirty="0" smtClean="0"/>
                        <a:t>Recreational Only Operations</a:t>
                      </a:r>
                      <a:endParaRPr lang="en-US" sz="1400" b="1" dirty="0"/>
                    </a:p>
                  </a:txBody>
                  <a:tcPr/>
                </a:tc>
                <a:tc>
                  <a:txBody>
                    <a:bodyPr/>
                    <a:lstStyle/>
                    <a:p>
                      <a:pPr algn="ctr"/>
                      <a:r>
                        <a:rPr lang="en-US" sz="1400" b="1" baseline="0" dirty="0" smtClean="0"/>
                        <a:t>Commercial and Other </a:t>
                      </a:r>
                      <a:r>
                        <a:rPr lang="en-US" sz="1400" b="1" dirty="0" smtClean="0"/>
                        <a:t>Operations</a:t>
                      </a:r>
                    </a:p>
                  </a:txBody>
                  <a:tcPr/>
                </a:tc>
                <a:extLst>
                  <a:ext uri="{0D108BD9-81ED-4DB2-BD59-A6C34878D82A}">
                    <a16:rowId xmlns:a16="http://schemas.microsoft.com/office/drawing/2014/main" val="10000"/>
                  </a:ext>
                </a:extLst>
              </a:tr>
              <a:tr h="626324">
                <a:tc>
                  <a:txBody>
                    <a:bodyPr/>
                    <a:lstStyle/>
                    <a:p>
                      <a:r>
                        <a:rPr lang="en-US" sz="1200" b="1" dirty="0" smtClean="0"/>
                        <a:t>Pilot Requirements</a:t>
                      </a:r>
                      <a:endParaRPr lang="en-US" sz="1200" b="1" dirty="0"/>
                    </a:p>
                  </a:txBody>
                  <a:tcPr/>
                </a:tc>
                <a:tc>
                  <a:txBody>
                    <a:bodyPr/>
                    <a:lstStyle/>
                    <a:p>
                      <a:pPr marL="228600" indent="-228600">
                        <a:buFont typeface="Arial" panose="020B0604020202020204" pitchFamily="34" charset="0"/>
                        <a:buChar char="•"/>
                      </a:pPr>
                      <a:r>
                        <a:rPr lang="en-US" sz="1200" dirty="0" smtClean="0"/>
                        <a:t>No FAA pilot requirements</a:t>
                      </a:r>
                      <a:endParaRPr lang="en-US" sz="1200" dirty="0"/>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Must have Remote</a:t>
                      </a:r>
                      <a:r>
                        <a:rPr lang="en-US" sz="1200" kern="1200" baseline="0" dirty="0" smtClean="0"/>
                        <a:t> Pilot Airman Certification</a:t>
                      </a:r>
                    </a:p>
                    <a:p>
                      <a:pPr marL="228600" indent="-228600" algn="l" defTabSz="914400" rtl="0" eaLnBrk="1" latinLnBrk="0" hangingPunct="1">
                        <a:buFont typeface="Arial" panose="020B0604020202020204" pitchFamily="34" charset="0"/>
                        <a:buChar char="•"/>
                      </a:pPr>
                      <a:r>
                        <a:rPr lang="en-US" sz="1200" kern="1200" baseline="0" dirty="0" smtClean="0"/>
                        <a:t>Must be 16 years or older</a:t>
                      </a:r>
                    </a:p>
                    <a:p>
                      <a:pPr marL="228600" indent="-228600" algn="l" defTabSz="914400" rtl="0" eaLnBrk="1" latinLnBrk="0" hangingPunct="1">
                        <a:buFont typeface="Arial" panose="020B0604020202020204" pitchFamily="34" charset="0"/>
                        <a:buChar char="•"/>
                      </a:pPr>
                      <a:r>
                        <a:rPr lang="en-US" sz="1200" kern="1200" baseline="0" dirty="0" smtClean="0"/>
                        <a:t>Must pass TSA vetting</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031658">
                <a:tc>
                  <a:txBody>
                    <a:bodyPr/>
                    <a:lstStyle/>
                    <a:p>
                      <a:r>
                        <a:rPr lang="en-US" sz="1200" b="1" dirty="0" smtClean="0"/>
                        <a:t>Aircraft Requirements</a:t>
                      </a:r>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UAS over 55 pounds must be certified</a:t>
                      </a:r>
                      <a:r>
                        <a:rPr lang="en-US" sz="1200" kern="1200" baseline="0" dirty="0" smtClean="0"/>
                        <a:t> through a design, construction, inspection, flight test, and operational safety program administered by a community-based organization</a:t>
                      </a:r>
                      <a:endParaRPr lang="en-US" sz="12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Must be less</a:t>
                      </a:r>
                      <a:r>
                        <a:rPr lang="en-US" sz="1200" kern="1200" baseline="0" dirty="0" smtClean="0"/>
                        <a:t> than 55 pounds</a:t>
                      </a:r>
                    </a:p>
                    <a:p>
                      <a:pPr marL="228600" indent="-228600" algn="l" defTabSz="914400" rtl="0" eaLnBrk="1" latinLnBrk="0" hangingPunct="1">
                        <a:buFont typeface="Arial" panose="020B0604020202020204" pitchFamily="34" charset="0"/>
                        <a:buChar char="•"/>
                      </a:pPr>
                      <a:r>
                        <a:rPr lang="en-US" sz="1200" kern="1200" baseline="0" dirty="0" smtClean="0"/>
                        <a:t>Must be registered if over 0.55 pounds </a:t>
                      </a:r>
                    </a:p>
                    <a:p>
                      <a:pPr marL="228600" indent="-228600" algn="l" defTabSz="914400" rtl="0" eaLnBrk="1" latinLnBrk="0" hangingPunct="1">
                        <a:buFont typeface="Arial" panose="020B0604020202020204" pitchFamily="34" charset="0"/>
                        <a:buChar char="•"/>
                      </a:pPr>
                      <a:r>
                        <a:rPr lang="en-US" sz="1200" kern="1200" baseline="0" dirty="0" smtClean="0"/>
                        <a:t>Must undergo pre-flight checklist </a:t>
                      </a:r>
                      <a:endParaRPr lang="en-US" sz="1200" kern="120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r h="640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Location Requirements</a:t>
                      </a:r>
                    </a:p>
                    <a:p>
                      <a:endParaRPr lang="en-US" sz="1200" b="1" dirty="0"/>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Must</a:t>
                      </a:r>
                      <a:r>
                        <a:rPr lang="en-US" sz="1200" kern="1200" baseline="0" dirty="0" smtClean="0"/>
                        <a:t> notify all airports and air traffic control (if applicable) within five miles of proposed area of operations</a:t>
                      </a:r>
                      <a:endParaRPr lang="en-US" sz="12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Class G airspace without ATC permission</a:t>
                      </a:r>
                    </a:p>
                    <a:p>
                      <a:pPr marL="228600" indent="-228600" algn="l" defTabSz="914400" rtl="0" eaLnBrk="1" latinLnBrk="0" hangingPunct="1">
                        <a:buFont typeface="Arial" panose="020B0604020202020204" pitchFamily="34" charset="0"/>
                        <a:buChar char="•"/>
                      </a:pPr>
                      <a:r>
                        <a:rPr lang="en-US" sz="1200" kern="1200" dirty="0" smtClean="0"/>
                        <a:t>Class</a:t>
                      </a:r>
                      <a:r>
                        <a:rPr lang="en-US" sz="1200" kern="1200" baseline="0" dirty="0" smtClean="0"/>
                        <a:t> B, C, D, and E require ATC permission</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395120">
                <a:tc>
                  <a:txBody>
                    <a:bodyPr/>
                    <a:lstStyle/>
                    <a:p>
                      <a:r>
                        <a:rPr lang="en-US" sz="1200" b="1" dirty="0" smtClean="0"/>
                        <a:t>Operating Rules</a:t>
                      </a:r>
                      <a:endParaRPr lang="en-US" sz="1200" b="1" dirty="0"/>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Must ALWAYS</a:t>
                      </a:r>
                      <a:r>
                        <a:rPr lang="en-US" sz="1200" kern="1200" baseline="0" dirty="0" smtClean="0"/>
                        <a:t> yield right of way to manned aircraft</a:t>
                      </a:r>
                    </a:p>
                    <a:p>
                      <a:pPr marL="228600" indent="-228600" algn="l" defTabSz="914400" rtl="0" eaLnBrk="1" latinLnBrk="0" hangingPunct="1">
                        <a:buFont typeface="Arial" panose="020B0604020202020204" pitchFamily="34" charset="0"/>
                        <a:buChar char="•"/>
                      </a:pPr>
                      <a:r>
                        <a:rPr lang="en-US" sz="1200" kern="1200" baseline="0" dirty="0" smtClean="0"/>
                        <a:t>Must keep aircraft in visual line-of-sight</a:t>
                      </a:r>
                    </a:p>
                    <a:p>
                      <a:pPr marL="228600" indent="-228600" algn="l" defTabSz="914400" rtl="0" eaLnBrk="1" latinLnBrk="0" hangingPunct="1">
                        <a:buFont typeface="Arial" panose="020B0604020202020204" pitchFamily="34" charset="0"/>
                        <a:buChar char="•"/>
                      </a:pPr>
                      <a:r>
                        <a:rPr lang="en-US" sz="1200" kern="1200" baseline="0" dirty="0" smtClean="0"/>
                        <a:t>Must follow community-based safety guidelines</a:t>
                      </a:r>
                    </a:p>
                    <a:p>
                      <a:pPr marL="228600" indent="-228600" algn="l" defTabSz="914400" rtl="0" eaLnBrk="1" latinLnBrk="0" hangingPunct="1">
                        <a:buFont typeface="Arial" panose="020B0604020202020204" pitchFamily="34" charset="0"/>
                        <a:buChar char="•"/>
                      </a:pPr>
                      <a:endParaRPr lang="en-US" sz="12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Must keep aircraft in visual line-of-sight*</a:t>
                      </a:r>
                    </a:p>
                    <a:p>
                      <a:pPr marL="228600" indent="-228600" algn="l" defTabSz="914400" rtl="0" eaLnBrk="1" latinLnBrk="0" hangingPunct="1">
                        <a:buFont typeface="Arial" panose="020B0604020202020204" pitchFamily="34" charset="0"/>
                        <a:buChar char="•"/>
                      </a:pPr>
                      <a:r>
                        <a:rPr lang="en-US" sz="1200" kern="1200" dirty="0" smtClean="0"/>
                        <a:t>Must fly under 400 feet*</a:t>
                      </a:r>
                    </a:p>
                    <a:p>
                      <a:pPr marL="228600" indent="-228600" algn="l" defTabSz="914400" rtl="0" eaLnBrk="1" latinLnBrk="0" hangingPunct="1">
                        <a:buFont typeface="Arial" panose="020B0604020202020204" pitchFamily="34" charset="0"/>
                        <a:buChar char="•"/>
                      </a:pPr>
                      <a:r>
                        <a:rPr lang="en-US" sz="1200" kern="1200" dirty="0" smtClean="0"/>
                        <a:t>Must fly only</a:t>
                      </a:r>
                      <a:r>
                        <a:rPr lang="en-US" sz="1200" kern="1200" baseline="0" dirty="0" smtClean="0"/>
                        <a:t> </a:t>
                      </a:r>
                      <a:r>
                        <a:rPr lang="en-US" sz="1200" kern="1200" dirty="0" smtClean="0"/>
                        <a:t>during daylight hours*</a:t>
                      </a:r>
                    </a:p>
                    <a:p>
                      <a:pPr marL="228600" indent="-228600" algn="l" defTabSz="914400" rtl="0" eaLnBrk="1" latinLnBrk="0" hangingPunct="1">
                        <a:buFont typeface="Arial" panose="020B0604020202020204" pitchFamily="34" charset="0"/>
                        <a:buChar char="•"/>
                      </a:pPr>
                      <a:r>
                        <a:rPr lang="en-US" sz="1200" kern="1200" dirty="0" smtClean="0"/>
                        <a:t>Must</a:t>
                      </a:r>
                      <a:r>
                        <a:rPr lang="en-US" sz="1200" kern="1200" baseline="0" dirty="0" smtClean="0"/>
                        <a:t> fly at or below 100 mph*</a:t>
                      </a:r>
                    </a:p>
                    <a:p>
                      <a:pPr marL="228600" indent="-228600" algn="l" defTabSz="914400" rtl="0" eaLnBrk="1" latinLnBrk="0" hangingPunct="1">
                        <a:buFont typeface="Arial" panose="020B0604020202020204" pitchFamily="34" charset="0"/>
                        <a:buChar char="•"/>
                      </a:pPr>
                      <a:r>
                        <a:rPr lang="en-US" sz="1200" kern="1200" baseline="0" dirty="0" smtClean="0"/>
                        <a:t>Must yield right of way to manned aircraft*</a:t>
                      </a:r>
                    </a:p>
                    <a:p>
                      <a:pPr marL="228600" indent="-228600" algn="l" defTabSz="914400" rtl="0" eaLnBrk="1" latinLnBrk="0" hangingPunct="1">
                        <a:buFont typeface="Arial" panose="020B0604020202020204" pitchFamily="34" charset="0"/>
                        <a:buChar char="•"/>
                      </a:pPr>
                      <a:r>
                        <a:rPr lang="en-US" sz="1200" kern="1200" baseline="0" dirty="0" smtClean="0"/>
                        <a:t>Must NOT fly over people*</a:t>
                      </a:r>
                    </a:p>
                    <a:p>
                      <a:pPr marL="228600" indent="-228600" algn="l" defTabSz="914400" rtl="0" eaLnBrk="1" latinLnBrk="0" hangingPunct="1">
                        <a:buFont typeface="Arial" panose="020B0604020202020204" pitchFamily="34" charset="0"/>
                        <a:buChar char="•"/>
                      </a:pPr>
                      <a:r>
                        <a:rPr lang="en-US" sz="1200" kern="1200" baseline="0" dirty="0" smtClean="0"/>
                        <a:t>Must NOT fly from a moving vehicle*</a:t>
                      </a:r>
                    </a:p>
                  </a:txBody>
                  <a:tcPr/>
                </a:tc>
                <a:extLst>
                  <a:ext uri="{0D108BD9-81ED-4DB2-BD59-A6C34878D82A}">
                    <a16:rowId xmlns:a16="http://schemas.microsoft.com/office/drawing/2014/main" val="10004"/>
                  </a:ext>
                </a:extLst>
              </a:tr>
              <a:tr h="626324">
                <a:tc>
                  <a:txBody>
                    <a:bodyPr/>
                    <a:lstStyle/>
                    <a:p>
                      <a:r>
                        <a:rPr lang="en-US" sz="1200" b="1" dirty="0" smtClean="0"/>
                        <a:t>Definitions</a:t>
                      </a:r>
                      <a:endParaRPr lang="en-US" sz="1200" b="1" dirty="0"/>
                    </a:p>
                  </a:txBody>
                  <a:tcPr/>
                </a:tc>
                <a:tc>
                  <a:txBody>
                    <a:bodyPr/>
                    <a:lstStyle/>
                    <a:p>
                      <a:pPr marL="228600" indent="-228600" algn="l" defTabSz="914400" rtl="0" eaLnBrk="1" latinLnBrk="0" hangingPunct="1">
                        <a:buFont typeface="Arial" panose="020B0604020202020204" pitchFamily="34" charset="0"/>
                        <a:buChar char="•"/>
                      </a:pPr>
                      <a:r>
                        <a:rPr lang="en-US" sz="1200" kern="1200" dirty="0" smtClean="0"/>
                        <a:t>Education or recreational</a:t>
                      </a:r>
                      <a:r>
                        <a:rPr lang="en-US" sz="1200" kern="1200" baseline="0" dirty="0" smtClean="0"/>
                        <a:t> flying only</a:t>
                      </a:r>
                      <a:endParaRPr lang="en-US" sz="12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200" dirty="0" smtClean="0"/>
                        <a:t>Flying for commercial use</a:t>
                      </a:r>
                    </a:p>
                    <a:p>
                      <a:pPr marL="285750" indent="-285750">
                        <a:buFont typeface="Arial" panose="020B0604020202020204" pitchFamily="34" charset="0"/>
                        <a:buChar char="•"/>
                      </a:pPr>
                      <a:r>
                        <a:rPr lang="en-US" sz="1200" dirty="0" smtClean="0"/>
                        <a:t>Flyin</a:t>
                      </a:r>
                      <a:r>
                        <a:rPr lang="en-US" sz="1200" baseline="0" dirty="0" smtClean="0"/>
                        <a:t>g incidental to a business</a:t>
                      </a:r>
                    </a:p>
                    <a:p>
                      <a:pPr marL="285750" indent="-285750">
                        <a:buFont typeface="Arial" panose="020B0604020202020204" pitchFamily="34" charset="0"/>
                        <a:buChar char="•"/>
                      </a:pPr>
                      <a:r>
                        <a:rPr lang="en-US" sz="1200" baseline="0" dirty="0" smtClean="0"/>
                        <a:t>Flying public aircraft operations</a:t>
                      </a:r>
                      <a:endParaRPr lang="en-US" sz="120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5410200" y="5845805"/>
            <a:ext cx="3733800" cy="261610"/>
          </a:xfrm>
          <a:prstGeom prst="rect">
            <a:avLst/>
          </a:prstGeom>
          <a:noFill/>
        </p:spPr>
        <p:txBody>
          <a:bodyPr wrap="square" rtlCol="0">
            <a:spAutoFit/>
          </a:bodyPr>
          <a:lstStyle/>
          <a:p>
            <a:pPr algn="r"/>
            <a:r>
              <a:rPr lang="en-US" sz="1050" dirty="0" smtClean="0"/>
              <a:t>*These requirements are subject to waiver.</a:t>
            </a:r>
            <a:endParaRPr lang="en-US" sz="1050" dirty="0"/>
          </a:p>
        </p:txBody>
      </p:sp>
    </p:spTree>
    <p:extLst>
      <p:ext uri="{BB962C8B-B14F-4D97-AF65-F5344CB8AC3E}">
        <p14:creationId xmlns:p14="http://schemas.microsoft.com/office/powerpoint/2010/main" val="2233091628"/>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Airspace Restrictions</a:t>
            </a:r>
            <a:endParaRPr lang="en-US" dirty="0"/>
          </a:p>
        </p:txBody>
      </p:sp>
      <p:pic>
        <p:nvPicPr>
          <p:cNvPr id="8" name="Content Placeholder 7"/>
          <p:cNvPicPr>
            <a:picLocks noGrp="1" noChangeAspect="1"/>
          </p:cNvPicPr>
          <p:nvPr>
            <p:ph idx="1"/>
          </p:nvPr>
        </p:nvPicPr>
        <p:blipFill>
          <a:blip r:embed="rId3"/>
          <a:stretch>
            <a:fillRect/>
          </a:stretch>
        </p:blipFill>
        <p:spPr>
          <a:xfrm>
            <a:off x="7391400" y="3556981"/>
            <a:ext cx="670353" cy="1387475"/>
          </a:xfrm>
          <a:prstGeom prst="rect">
            <a:avLst/>
          </a:prstGeom>
        </p:spPr>
      </p:pic>
      <p:pic>
        <p:nvPicPr>
          <p:cNvPr id="6" name="Picture 5"/>
          <p:cNvPicPr>
            <a:picLocks noChangeAspect="1"/>
          </p:cNvPicPr>
          <p:nvPr/>
        </p:nvPicPr>
        <p:blipFill>
          <a:blip r:embed="rId4"/>
          <a:stretch>
            <a:fillRect/>
          </a:stretch>
        </p:blipFill>
        <p:spPr>
          <a:xfrm>
            <a:off x="6096000" y="1206922"/>
            <a:ext cx="1524000" cy="1921892"/>
          </a:xfrm>
          <a:prstGeom prst="rect">
            <a:avLst/>
          </a:prstGeom>
        </p:spPr>
      </p:pic>
      <p:pic>
        <p:nvPicPr>
          <p:cNvPr id="7" name="Picture 6"/>
          <p:cNvPicPr>
            <a:picLocks noChangeAspect="1"/>
          </p:cNvPicPr>
          <p:nvPr/>
        </p:nvPicPr>
        <p:blipFill>
          <a:blip r:embed="rId5"/>
          <a:stretch>
            <a:fillRect/>
          </a:stretch>
        </p:blipFill>
        <p:spPr>
          <a:xfrm>
            <a:off x="5308314" y="3381648"/>
            <a:ext cx="1727772" cy="1733550"/>
          </a:xfrm>
          <a:prstGeom prst="rect">
            <a:avLst/>
          </a:prstGeom>
        </p:spPr>
      </p:pic>
      <p:sp>
        <p:nvSpPr>
          <p:cNvPr id="9" name="TextBox 8"/>
          <p:cNvSpPr txBox="1"/>
          <p:nvPr/>
        </p:nvSpPr>
        <p:spPr>
          <a:xfrm>
            <a:off x="457200" y="1371600"/>
            <a:ext cx="4524375" cy="4247317"/>
          </a:xfrm>
          <a:prstGeom prst="rect">
            <a:avLst/>
          </a:prstGeom>
          <a:noFill/>
        </p:spPr>
        <p:txBody>
          <a:bodyPr wrap="square" rtlCol="0">
            <a:spAutoFit/>
          </a:bodyPr>
          <a:lstStyle/>
          <a:p>
            <a:r>
              <a:rPr lang="en-US" dirty="0" smtClean="0"/>
              <a:t>Airspace restrictions commonly affecting UAS flights:</a:t>
            </a:r>
          </a:p>
          <a:p>
            <a:pPr marL="285750" indent="-285750">
              <a:buFont typeface="Arial" panose="020B0604020202020204" pitchFamily="34" charset="0"/>
              <a:buChar char="•"/>
            </a:pPr>
            <a:r>
              <a:rPr lang="en-US" dirty="0" smtClean="0"/>
              <a:t>Security Sensitive Airspace Restrictions</a:t>
            </a:r>
          </a:p>
          <a:p>
            <a:pPr marL="285750" indent="-285750">
              <a:buFont typeface="Arial" panose="020B0604020202020204" pitchFamily="34" charset="0"/>
              <a:buChar char="•"/>
            </a:pPr>
            <a:r>
              <a:rPr lang="en-US" dirty="0" smtClean="0"/>
              <a:t>Temporary Flight Restrictions</a:t>
            </a:r>
          </a:p>
          <a:p>
            <a:pPr marL="285750" indent="-285750">
              <a:buFont typeface="Arial" panose="020B0604020202020204" pitchFamily="34" charset="0"/>
              <a:buChar char="•"/>
            </a:pPr>
            <a:r>
              <a:rPr lang="en-US" dirty="0" smtClean="0"/>
              <a:t>Restricted or Special Use Airspace</a:t>
            </a:r>
          </a:p>
          <a:p>
            <a:pPr marL="285750" indent="-285750">
              <a:buFont typeface="Arial" panose="020B0604020202020204" pitchFamily="34" charset="0"/>
              <a:buChar char="•"/>
            </a:pPr>
            <a:r>
              <a:rPr lang="en-US" dirty="0" smtClean="0"/>
              <a:t>Stadium and Sporting Events</a:t>
            </a:r>
          </a:p>
          <a:p>
            <a:pPr marL="285750" indent="-285750">
              <a:buFont typeface="Arial" panose="020B0604020202020204" pitchFamily="34" charset="0"/>
              <a:buChar char="•"/>
            </a:pPr>
            <a:r>
              <a:rPr lang="en-US" dirty="0" smtClean="0"/>
              <a:t>Wildfires</a:t>
            </a:r>
          </a:p>
          <a:p>
            <a:pPr marL="285750" indent="-285750">
              <a:buFont typeface="Arial" panose="020B0604020202020204" pitchFamily="34" charset="0"/>
              <a:buChar char="•"/>
            </a:pPr>
            <a:r>
              <a:rPr lang="en-US" dirty="0" smtClean="0"/>
              <a:t>Airports</a:t>
            </a:r>
          </a:p>
          <a:p>
            <a:endParaRPr lang="en-US" dirty="0" smtClean="0"/>
          </a:p>
          <a:p>
            <a:r>
              <a:rPr lang="en-US" dirty="0" smtClean="0"/>
              <a:t>B4UFLY Mobile Application </a:t>
            </a:r>
          </a:p>
          <a:p>
            <a:pPr marL="285750" indent="-285750">
              <a:buFont typeface="Arial" panose="020B0604020202020204" pitchFamily="34" charset="0"/>
              <a:buChar char="•"/>
            </a:pPr>
            <a:r>
              <a:rPr lang="en-US" dirty="0" smtClean="0"/>
              <a:t>Available for most mobile smart phones</a:t>
            </a:r>
          </a:p>
          <a:p>
            <a:pPr marL="285750" indent="-285750">
              <a:buFont typeface="Arial" panose="020B0604020202020204" pitchFamily="34" charset="0"/>
              <a:buChar char="•"/>
            </a:pPr>
            <a:r>
              <a:rPr lang="en-US" dirty="0" smtClean="0"/>
              <a:t>Helps UAS operators determine whether there are any restrictions or requirements at the location they want to fly</a:t>
            </a:r>
            <a:endParaRPr lang="en-US" dirty="0"/>
          </a:p>
        </p:txBody>
      </p:sp>
    </p:spTree>
    <p:extLst>
      <p:ext uri="{BB962C8B-B14F-4D97-AF65-F5344CB8AC3E}">
        <p14:creationId xmlns:p14="http://schemas.microsoft.com/office/powerpoint/2010/main" val="17349309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Operating Beyond Part 107</a:t>
            </a:r>
            <a:endParaRPr lang="en-US" dirty="0"/>
          </a:p>
        </p:txBody>
      </p:sp>
      <p:sp>
        <p:nvSpPr>
          <p:cNvPr id="5" name="Content Placeholder 4"/>
          <p:cNvSpPr>
            <a:spLocks noGrp="1"/>
          </p:cNvSpPr>
          <p:nvPr>
            <p:ph idx="1"/>
          </p:nvPr>
        </p:nvSpPr>
        <p:spPr>
          <a:xfrm>
            <a:off x="381000" y="1323703"/>
            <a:ext cx="4143375" cy="4391025"/>
          </a:xfrm>
        </p:spPr>
        <p:txBody>
          <a:bodyPr/>
          <a:lstStyle/>
          <a:p>
            <a:r>
              <a:rPr lang="en-US" dirty="0" smtClean="0"/>
              <a:t>Operational boundaries of Part 107 are being challenged by commercial needs</a:t>
            </a:r>
          </a:p>
          <a:p>
            <a:r>
              <a:rPr lang="en-US" dirty="0" smtClean="0"/>
              <a:t>FAA planning and evaluating regulatory evolution to support new operations:  e.g. package delivery, cargo, passenger transport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3233865"/>
              </p:ext>
            </p:extLst>
          </p:nvPr>
        </p:nvGraphicFramePr>
        <p:xfrm>
          <a:off x="4418919" y="1252360"/>
          <a:ext cx="4572000" cy="25576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bwMode="auto">
          <a:xfrm>
            <a:off x="4418918" y="1295400"/>
            <a:ext cx="4755561" cy="2629169"/>
          </a:xfrm>
          <a:prstGeom prst="rect">
            <a:avLst/>
          </a:prstGeom>
          <a:noFill/>
          <a:ln w="1587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3390120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96" y="342748"/>
            <a:ext cx="8804460" cy="609600"/>
          </a:xfrm>
        </p:spPr>
        <p:txBody>
          <a:bodyPr>
            <a:noAutofit/>
          </a:bodyPr>
          <a:lstStyle/>
          <a:p>
            <a:r>
              <a:rPr lang="en-US" sz="3600" dirty="0" smtClean="0"/>
              <a:t>Risk-Based Regulatory Structure</a:t>
            </a:r>
            <a:endParaRPr lang="en-US" sz="3600" dirty="0"/>
          </a:p>
        </p:txBody>
      </p:sp>
      <p:sp>
        <p:nvSpPr>
          <p:cNvPr id="10" name="Content Placeholder 4"/>
          <p:cNvSpPr txBox="1">
            <a:spLocks/>
          </p:cNvSpPr>
          <p:nvPr/>
        </p:nvSpPr>
        <p:spPr bwMode="auto">
          <a:xfrm>
            <a:off x="1" y="1005679"/>
            <a:ext cx="8913170" cy="455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70000"/>
              </a:lnSpc>
              <a:spcBef>
                <a:spcPts val="0"/>
              </a:spcBef>
              <a:spcAft>
                <a:spcPct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Hobbyist/Recreational Operations</a:t>
            </a:r>
          </a:p>
          <a:p>
            <a:pPr marL="342900" marR="0" lvl="0" indent="-342900" algn="l" defTabSz="914400" rtl="0" eaLnBrk="1" fontAlgn="base" latinLnBrk="0" hangingPunct="1">
              <a:lnSpc>
                <a:spcPct val="100000"/>
              </a:lnSpc>
              <a:spcBef>
                <a:spcPts val="0"/>
              </a:spcBef>
              <a:spcAft>
                <a:spcPct val="0"/>
              </a:spcAft>
              <a:buClrTx/>
              <a:buSzTx/>
              <a:buFontTx/>
              <a:buChar char="•"/>
              <a:tabLst/>
              <a:defRPr/>
            </a:pPr>
            <a:endParaRPr kumimoji="0" lang="en-US" sz="7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Low </a:t>
            </a:r>
            <a:r>
              <a:rPr kumimoji="0" lang="en-US" sz="2000" b="0" i="0" u="none" strike="noStrike" kern="1200" cap="none" spc="0" normalizeH="0" baseline="0" noProof="0" dirty="0">
                <a:ln>
                  <a:noFill/>
                </a:ln>
                <a:solidFill>
                  <a:prstClr val="black"/>
                </a:solidFill>
                <a:effectLst/>
                <a:uLnTx/>
                <a:uFillTx/>
                <a:latin typeface="Arial"/>
                <a:ea typeface="+mn-ea"/>
                <a:cs typeface="+mn-cs"/>
              </a:rPr>
              <a:t>Altitude Small UAS (Part 107)</a:t>
            </a:r>
          </a:p>
          <a:p>
            <a:pPr marL="625475" marR="0" lvl="1" indent="-225425" algn="l" defTabSz="914400" rtl="0" eaLnBrk="1" fontAlgn="base" latinLnBrk="0" hangingPunct="1">
              <a:lnSpc>
                <a:spcPct val="100000"/>
              </a:lnSpc>
              <a:spcBef>
                <a:spcPts val="0"/>
              </a:spcBef>
              <a:spcAft>
                <a:spcPct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In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Line </a:t>
            </a:r>
            <a:r>
              <a:rPr kumimoji="0" lang="en-US" sz="1600" b="0" i="0" u="none" strike="noStrike" kern="1200" cap="none" spc="0" normalizeH="0" baseline="0" noProof="0" dirty="0">
                <a:ln>
                  <a:noFill/>
                </a:ln>
                <a:solidFill>
                  <a:prstClr val="black"/>
                </a:solidFill>
                <a:effectLst/>
                <a:uLnTx/>
                <a:uFillTx/>
                <a:latin typeface="Arial"/>
                <a:ea typeface="+mn-ea"/>
                <a:cs typeface="+mn-cs"/>
              </a:rPr>
              <a:t>of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Sight </a:t>
            </a:r>
            <a:r>
              <a:rPr kumimoji="0" lang="en-US" sz="1600" b="0" i="0" u="none" strike="noStrike" kern="1200" cap="none" spc="0" normalizeH="0" baseline="0" noProof="0" dirty="0">
                <a:ln>
                  <a:noFill/>
                </a:ln>
                <a:solidFill>
                  <a:prstClr val="black"/>
                </a:solidFill>
                <a:effectLst/>
                <a:uLnTx/>
                <a:uFillTx/>
                <a:latin typeface="Arial"/>
                <a:ea typeface="+mn-ea"/>
                <a:cs typeface="+mn-cs"/>
              </a:rPr>
              <a:t>of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Operator</a:t>
            </a:r>
          </a:p>
          <a:p>
            <a:pPr marL="625475" marR="0" lvl="1" indent="-225425" algn="l" defTabSz="914400" rtl="0" eaLnBrk="1" fontAlgn="base" latinLnBrk="0" hangingPunct="1">
              <a:lnSpc>
                <a:spcPct val="100000"/>
              </a:lnSpc>
              <a:spcBef>
                <a:spcPts val="0"/>
              </a:spcBef>
              <a:spcAft>
                <a:spcPct val="0"/>
              </a:spcAft>
              <a:buClrTx/>
              <a:buSzTx/>
              <a:buFontTx/>
              <a:buChar char="-"/>
              <a:tabLst/>
              <a:defRPr/>
            </a:pPr>
            <a:endParaRPr kumimoji="0" lang="en-US" sz="12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Operations </a:t>
            </a:r>
            <a:r>
              <a:rPr kumimoji="0" lang="en-US" sz="2000" b="0" i="0" u="none" strike="noStrike" kern="1200" cap="none" spc="0" normalizeH="0" baseline="0" noProof="0" dirty="0">
                <a:ln>
                  <a:noFill/>
                </a:ln>
                <a:solidFill>
                  <a:prstClr val="black"/>
                </a:solidFill>
                <a:effectLst/>
                <a:uLnTx/>
                <a:uFillTx/>
                <a:latin typeface="Arial"/>
                <a:ea typeface="+mn-ea"/>
                <a:cs typeface="+mn-cs"/>
              </a:rPr>
              <a:t>Over People (107 Expansion)</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Working Regulation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Now</a:t>
            </a:r>
          </a:p>
          <a:p>
            <a:pPr marL="742950" marR="0" lvl="1" indent="-285750" algn="l" defTabSz="914400" rtl="0" eaLnBrk="1" fontAlgn="base" latinLnBrk="0" hangingPunct="1">
              <a:lnSpc>
                <a:spcPct val="100000"/>
              </a:lnSpc>
              <a:spcBef>
                <a:spcPts val="0"/>
              </a:spcBef>
              <a:spcAft>
                <a:spcPct val="0"/>
              </a:spcAft>
              <a:buClrTx/>
              <a:buSzTx/>
              <a:buFontTx/>
              <a:buChar char="-"/>
              <a:tabLst/>
              <a:defRPr/>
            </a:pPr>
            <a:endParaRPr kumimoji="0" lang="en-US" sz="12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Beyond </a:t>
            </a:r>
            <a:r>
              <a:rPr kumimoji="0" lang="en-US" sz="2000" b="0" i="0" u="none" strike="noStrike" kern="1200" cap="none" spc="0" normalizeH="0" baseline="0" noProof="0" dirty="0">
                <a:ln>
                  <a:noFill/>
                </a:ln>
                <a:solidFill>
                  <a:prstClr val="black"/>
                </a:solidFill>
                <a:effectLst/>
                <a:uLnTx/>
                <a:uFillTx/>
                <a:latin typeface="Arial"/>
                <a:ea typeface="+mn-ea"/>
                <a:cs typeface="+mn-cs"/>
              </a:rPr>
              <a:t>Visual Line Of Sight (Permit to Fly)</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Enable Low Risk, Small UAS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First</a:t>
            </a:r>
          </a:p>
          <a:p>
            <a:pPr marL="742950" marR="0" lvl="1" indent="-285750" algn="l" defTabSz="914400" rtl="0" eaLnBrk="1" fontAlgn="base" latinLnBrk="0" hangingPunct="1">
              <a:lnSpc>
                <a:spcPct val="100000"/>
              </a:lnSpc>
              <a:spcBef>
                <a:spcPts val="0"/>
              </a:spcBef>
              <a:spcAft>
                <a:spcPct val="0"/>
              </a:spcAft>
              <a:buClrTx/>
              <a:buSzTx/>
              <a:buFontTx/>
              <a:buChar char="-"/>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Integrated/Controlled UAS Ops (TC/PC)</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Changes to ATM and Mature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Technology</a:t>
            </a:r>
          </a:p>
          <a:p>
            <a:pPr marL="457200" marR="0" lvl="1" indent="0" algn="l" defTabSz="914400" rtl="0" eaLnBrk="1" fontAlgn="base" latinLnBrk="0" hangingPunct="1">
              <a:lnSpc>
                <a:spcPct val="100000"/>
              </a:lnSpc>
              <a:spcBef>
                <a:spcPts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Future Automation – “Pilotless” Ops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Only as ATM and Automation Allow</a:t>
            </a:r>
          </a:p>
        </p:txBody>
      </p:sp>
      <p:grpSp>
        <p:nvGrpSpPr>
          <p:cNvPr id="37" name="Group 36"/>
          <p:cNvGrpSpPr/>
          <p:nvPr/>
        </p:nvGrpSpPr>
        <p:grpSpPr>
          <a:xfrm>
            <a:off x="5138897" y="1365620"/>
            <a:ext cx="3975959" cy="4469507"/>
            <a:chOff x="4740238" y="1063482"/>
            <a:chExt cx="4391005" cy="4803358"/>
          </a:xfrm>
        </p:grpSpPr>
        <p:sp>
          <p:nvSpPr>
            <p:cNvPr id="38" name="Circular Arrow 37"/>
            <p:cNvSpPr/>
            <p:nvPr/>
          </p:nvSpPr>
          <p:spPr bwMode="auto">
            <a:xfrm rot="3999042">
              <a:off x="4904079" y="1124075"/>
              <a:ext cx="4252511" cy="4131325"/>
            </a:xfrm>
            <a:prstGeom prst="circularArrow">
              <a:avLst>
                <a:gd name="adj1" fmla="val 4444"/>
                <a:gd name="adj2" fmla="val 322716"/>
                <a:gd name="adj3" fmla="val 20536979"/>
                <a:gd name="adj4" fmla="val 16561477"/>
                <a:gd name="adj5" fmla="val 4464"/>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39" name="Circular Arrow 38"/>
            <p:cNvSpPr/>
            <p:nvPr/>
          </p:nvSpPr>
          <p:spPr bwMode="auto">
            <a:xfrm>
              <a:off x="4803088" y="1089186"/>
              <a:ext cx="4252511" cy="4131325"/>
            </a:xfrm>
            <a:prstGeom prst="circularArrow">
              <a:avLst>
                <a:gd name="adj1" fmla="val 3942"/>
                <a:gd name="adj2" fmla="val 317491"/>
                <a:gd name="adj3" fmla="val 20151645"/>
                <a:gd name="adj4" fmla="val 16193203"/>
                <a:gd name="adj5" fmla="val 3547"/>
              </a:avLst>
            </a:prstGeom>
            <a:solidFill>
              <a:srgbClr val="00B05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40" name="Circular Arrow 39"/>
            <p:cNvSpPr/>
            <p:nvPr/>
          </p:nvSpPr>
          <p:spPr bwMode="auto">
            <a:xfrm rot="8352017">
              <a:off x="4781027" y="1187035"/>
              <a:ext cx="4252511" cy="4131325"/>
            </a:xfrm>
            <a:prstGeom prst="circularArrow">
              <a:avLst>
                <a:gd name="adj1" fmla="val 4444"/>
                <a:gd name="adj2" fmla="val 322716"/>
                <a:gd name="adj3" fmla="val 20536979"/>
                <a:gd name="adj4" fmla="val 16561477"/>
                <a:gd name="adj5" fmla="val 4464"/>
              </a:avLst>
            </a:prstGeom>
            <a:solidFill>
              <a:srgbClr val="FF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smtClean="0">
                <a:ln>
                  <a:noFill/>
                </a:ln>
                <a:solidFill>
                  <a:prstClr val="black"/>
                </a:solidFill>
                <a:effectLst/>
                <a:uLnTx/>
                <a:uFillTx/>
                <a:latin typeface="Arial" charset="0"/>
                <a:ea typeface="+mn-ea"/>
                <a:cs typeface="+mn-cs"/>
              </a:endParaRPr>
            </a:p>
          </p:txBody>
        </p:sp>
        <p:pic>
          <p:nvPicPr>
            <p:cNvPr id="41" name="Picture 3" descr="C:\Users\ACE114WR\AppData\Local\Microsoft\Windows\Temporary Internet Files\Content.IE5\S0TFW8QE\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4014" y="1220091"/>
              <a:ext cx="494489" cy="4944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ACE114WR\AppData\Local\Microsoft\Windows\Temporary Internet Files\Content.IE5\S0TFW8QE\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754" y="4270499"/>
              <a:ext cx="494489" cy="49448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bwMode="auto">
            <a:xfrm>
              <a:off x="5637761" y="5220510"/>
              <a:ext cx="2776253" cy="64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Future Rulemaking and Waivers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4" name="Pie 2"/>
            <p:cNvSpPr/>
            <p:nvPr/>
          </p:nvSpPr>
          <p:spPr bwMode="auto">
            <a:xfrm rot="16200000">
              <a:off x="6925937" y="1405805"/>
              <a:ext cx="1657990" cy="1652523"/>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01908"/>
                <a:gd name="connsiteX1" fmla="*/ 303150 w 977743"/>
                <a:gd name="connsiteY1" fmla="*/ 1401908 h 1401908"/>
                <a:gd name="connsiteX2" fmla="*/ 0 w 977743"/>
                <a:gd name="connsiteY2" fmla="*/ 0 h 1401908"/>
                <a:gd name="connsiteX3" fmla="*/ 977743 w 977743"/>
                <a:gd name="connsiteY3" fmla="*/ 2361 h 1401908"/>
                <a:gd name="connsiteX0" fmla="*/ 977743 w 977743"/>
                <a:gd name="connsiteY0" fmla="*/ 2361 h 1377096"/>
                <a:gd name="connsiteX1" fmla="*/ 298293 w 977743"/>
                <a:gd name="connsiteY1" fmla="*/ 1377096 h 1377096"/>
                <a:gd name="connsiteX2" fmla="*/ 0 w 977743"/>
                <a:gd name="connsiteY2" fmla="*/ 0 h 1377096"/>
                <a:gd name="connsiteX3" fmla="*/ 977743 w 977743"/>
                <a:gd name="connsiteY3" fmla="*/ 2361 h 1377096"/>
              </a:gdLst>
              <a:ahLst/>
              <a:cxnLst>
                <a:cxn ang="0">
                  <a:pos x="connsiteX0" y="connsiteY0"/>
                </a:cxn>
                <a:cxn ang="0">
                  <a:pos x="connsiteX1" y="connsiteY1"/>
                </a:cxn>
                <a:cxn ang="0">
                  <a:pos x="connsiteX2" y="connsiteY2"/>
                </a:cxn>
                <a:cxn ang="0">
                  <a:pos x="connsiteX3" y="connsiteY3"/>
                </a:cxn>
              </a:cxnLst>
              <a:rect l="l" t="t" r="r" b="b"/>
              <a:pathLst>
                <a:path w="977743" h="1377096">
                  <a:moveTo>
                    <a:pt x="977743" y="2361"/>
                  </a:moveTo>
                  <a:cubicBezTo>
                    <a:pt x="973292" y="614893"/>
                    <a:pt x="747605" y="1076397"/>
                    <a:pt x="298293" y="1377096"/>
                  </a:cubicBezTo>
                  <a:cubicBezTo>
                    <a:pt x="155064" y="708533"/>
                    <a:pt x="154469" y="710747"/>
                    <a:pt x="0" y="0"/>
                  </a:cubicBezTo>
                  <a:lnTo>
                    <a:pt x="977743" y="2361"/>
                  </a:lnTo>
                  <a:close/>
                </a:path>
              </a:pathLst>
            </a:custGeom>
            <a:solidFill>
              <a:srgbClr val="CCECFF"/>
            </a:solidFill>
            <a:ln>
              <a:noFill/>
            </a:ln>
            <a:effectLst/>
            <a:extLst/>
          </p:spPr>
          <p:txBody>
            <a:bodyPr vert="vert"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mn-cs"/>
                </a:rPr>
                <a:t> </a:t>
              </a:r>
            </a:p>
          </p:txBody>
        </p:sp>
        <p:sp>
          <p:nvSpPr>
            <p:cNvPr id="45" name="Pie 2"/>
            <p:cNvSpPr/>
            <p:nvPr/>
          </p:nvSpPr>
          <p:spPr bwMode="auto">
            <a:xfrm rot="20539327">
              <a:off x="7169224" y="2888058"/>
              <a:ext cx="1726579" cy="1626068"/>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400308"/>
                <a:gd name="connsiteX1" fmla="*/ 312426 w 984328"/>
                <a:gd name="connsiteY1" fmla="*/ 1400308 h 1400308"/>
                <a:gd name="connsiteX2" fmla="*/ 0 w 984328"/>
                <a:gd name="connsiteY2" fmla="*/ 4495 h 1400308"/>
                <a:gd name="connsiteX3" fmla="*/ 984328 w 984328"/>
                <a:gd name="connsiteY3" fmla="*/ 0 h 1400308"/>
              </a:gdLst>
              <a:ahLst/>
              <a:cxnLst>
                <a:cxn ang="0">
                  <a:pos x="connsiteX0" y="connsiteY0"/>
                </a:cxn>
                <a:cxn ang="0">
                  <a:pos x="connsiteX1" y="connsiteY1"/>
                </a:cxn>
                <a:cxn ang="0">
                  <a:pos x="connsiteX2" y="connsiteY2"/>
                </a:cxn>
                <a:cxn ang="0">
                  <a:pos x="connsiteX3" y="connsiteY3"/>
                </a:cxn>
              </a:cxnLst>
              <a:rect l="l" t="t" r="r" b="b"/>
              <a:pathLst>
                <a:path w="984328" h="1400308">
                  <a:moveTo>
                    <a:pt x="984328" y="0"/>
                  </a:moveTo>
                  <a:cubicBezTo>
                    <a:pt x="979877" y="612532"/>
                    <a:pt x="761738" y="1099609"/>
                    <a:pt x="312426" y="1400308"/>
                  </a:cubicBezTo>
                  <a:cubicBezTo>
                    <a:pt x="169197" y="731745"/>
                    <a:pt x="154469" y="715242"/>
                    <a:pt x="0" y="4495"/>
                  </a:cubicBezTo>
                  <a:lnTo>
                    <a:pt x="984328" y="0"/>
                  </a:lnTo>
                  <a:close/>
                </a:path>
              </a:pathLst>
            </a:custGeom>
            <a:solidFill>
              <a:srgbClr val="1F497D">
                <a:lumMod val="20000"/>
                <a:lumOff val="80000"/>
              </a:srgbClr>
            </a:solidFill>
            <a:ln>
              <a:noFill/>
            </a:ln>
            <a:effectLst/>
            <a:ex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46" name="Pie 2"/>
            <p:cNvSpPr/>
            <p:nvPr/>
          </p:nvSpPr>
          <p:spPr bwMode="auto">
            <a:xfrm rot="3245384">
              <a:off x="5864777" y="3570559"/>
              <a:ext cx="1671544" cy="1688686"/>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407878"/>
                <a:gd name="connsiteX1" fmla="*/ 311002 w 984328"/>
                <a:gd name="connsiteY1" fmla="*/ 1407878 h 1407878"/>
                <a:gd name="connsiteX2" fmla="*/ 0 w 984328"/>
                <a:gd name="connsiteY2" fmla="*/ 4495 h 1407878"/>
                <a:gd name="connsiteX3" fmla="*/ 984328 w 984328"/>
                <a:gd name="connsiteY3" fmla="*/ 0 h 1407878"/>
              </a:gdLst>
              <a:ahLst/>
              <a:cxnLst>
                <a:cxn ang="0">
                  <a:pos x="connsiteX0" y="connsiteY0"/>
                </a:cxn>
                <a:cxn ang="0">
                  <a:pos x="connsiteX1" y="connsiteY1"/>
                </a:cxn>
                <a:cxn ang="0">
                  <a:pos x="connsiteX2" y="connsiteY2"/>
                </a:cxn>
                <a:cxn ang="0">
                  <a:pos x="connsiteX3" y="connsiteY3"/>
                </a:cxn>
              </a:cxnLst>
              <a:rect l="l" t="t" r="r" b="b"/>
              <a:pathLst>
                <a:path w="984328" h="1407878">
                  <a:moveTo>
                    <a:pt x="984328" y="0"/>
                  </a:moveTo>
                  <a:cubicBezTo>
                    <a:pt x="979877" y="612532"/>
                    <a:pt x="760314" y="1107179"/>
                    <a:pt x="311002" y="1407878"/>
                  </a:cubicBezTo>
                  <a:cubicBezTo>
                    <a:pt x="167773" y="739315"/>
                    <a:pt x="154469" y="715242"/>
                    <a:pt x="0" y="4495"/>
                  </a:cubicBezTo>
                  <a:lnTo>
                    <a:pt x="984328" y="0"/>
                  </a:lnTo>
                  <a:close/>
                </a:path>
              </a:pathLst>
            </a:custGeom>
            <a:solidFill>
              <a:srgbClr val="1F497D">
                <a:lumMod val="40000"/>
                <a:lumOff val="6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47" name="Pie 2"/>
            <p:cNvSpPr/>
            <p:nvPr/>
          </p:nvSpPr>
          <p:spPr bwMode="auto">
            <a:xfrm rot="7562064">
              <a:off x="4733327" y="2559609"/>
              <a:ext cx="1671544" cy="1657722"/>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382063"/>
                <a:gd name="connsiteX1" fmla="*/ 301392 w 984328"/>
                <a:gd name="connsiteY1" fmla="*/ 1382063 h 1382063"/>
                <a:gd name="connsiteX2" fmla="*/ 0 w 984328"/>
                <a:gd name="connsiteY2" fmla="*/ 4495 h 1382063"/>
                <a:gd name="connsiteX3" fmla="*/ 984328 w 984328"/>
                <a:gd name="connsiteY3" fmla="*/ 0 h 1382063"/>
              </a:gdLst>
              <a:ahLst/>
              <a:cxnLst>
                <a:cxn ang="0">
                  <a:pos x="connsiteX0" y="connsiteY0"/>
                </a:cxn>
                <a:cxn ang="0">
                  <a:pos x="connsiteX1" y="connsiteY1"/>
                </a:cxn>
                <a:cxn ang="0">
                  <a:pos x="connsiteX2" y="connsiteY2"/>
                </a:cxn>
                <a:cxn ang="0">
                  <a:pos x="connsiteX3" y="connsiteY3"/>
                </a:cxn>
              </a:cxnLst>
              <a:rect l="l" t="t" r="r" b="b"/>
              <a:pathLst>
                <a:path w="984328" h="1382063">
                  <a:moveTo>
                    <a:pt x="984328" y="0"/>
                  </a:moveTo>
                  <a:cubicBezTo>
                    <a:pt x="979877" y="612532"/>
                    <a:pt x="750704" y="1081364"/>
                    <a:pt x="301392" y="1382063"/>
                  </a:cubicBezTo>
                  <a:cubicBezTo>
                    <a:pt x="158163" y="713500"/>
                    <a:pt x="154469" y="715242"/>
                    <a:pt x="0" y="4495"/>
                  </a:cubicBezTo>
                  <a:lnTo>
                    <a:pt x="984328" y="0"/>
                  </a:lnTo>
                  <a:close/>
                </a:path>
              </a:pathLst>
            </a:custGeom>
            <a:solidFill>
              <a:srgbClr val="1F497D">
                <a:lumMod val="60000"/>
                <a:lumOff val="4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48" name="Pie 2"/>
            <p:cNvSpPr/>
            <p:nvPr/>
          </p:nvSpPr>
          <p:spPr bwMode="auto">
            <a:xfrm rot="11936027">
              <a:off x="5371719" y="1255008"/>
              <a:ext cx="1726579" cy="1621961"/>
            </a:xfrm>
            <a:custGeom>
              <a:avLst/>
              <a:gdLst>
                <a:gd name="connsiteX0" fmla="*/ 1971675 w 1971675"/>
                <a:gd name="connsiteY0" fmla="*/ 1045081 h 2090161"/>
                <a:gd name="connsiteX1" fmla="*/ 985837 w 1971675"/>
                <a:gd name="connsiteY1" fmla="*/ 2090162 h 2090161"/>
                <a:gd name="connsiteX2" fmla="*/ -1 w 1971675"/>
                <a:gd name="connsiteY2" fmla="*/ 1045081 h 2090161"/>
                <a:gd name="connsiteX3" fmla="*/ 985837 w 1971675"/>
                <a:gd name="connsiteY3" fmla="*/ 0 h 2090161"/>
                <a:gd name="connsiteX4" fmla="*/ 985838 w 1971675"/>
                <a:gd name="connsiteY4" fmla="*/ 1045081 h 2090161"/>
                <a:gd name="connsiteX5" fmla="*/ 1971675 w 1971675"/>
                <a:gd name="connsiteY5" fmla="*/ 1045081 h 2090161"/>
                <a:gd name="connsiteX0" fmla="*/ 1058863 w 1058863"/>
                <a:gd name="connsiteY0" fmla="*/ 1045081 h 2119212"/>
                <a:gd name="connsiteX1" fmla="*/ 73025 w 1058863"/>
                <a:gd name="connsiteY1" fmla="*/ 2090162 h 2119212"/>
                <a:gd name="connsiteX2" fmla="*/ 73025 w 1058863"/>
                <a:gd name="connsiteY2" fmla="*/ 0 h 2119212"/>
                <a:gd name="connsiteX3" fmla="*/ 73026 w 1058863"/>
                <a:gd name="connsiteY3" fmla="*/ 1045081 h 2119212"/>
                <a:gd name="connsiteX4" fmla="*/ 1058863 w 1058863"/>
                <a:gd name="connsiteY4" fmla="*/ 1045081 h 2119212"/>
                <a:gd name="connsiteX0" fmla="*/ 1109067 w 1109067"/>
                <a:gd name="connsiteY0" fmla="*/ 0 h 1045081"/>
                <a:gd name="connsiteX1" fmla="*/ 123229 w 1109067"/>
                <a:gd name="connsiteY1" fmla="*/ 1045081 h 1045081"/>
                <a:gd name="connsiteX2" fmla="*/ 123230 w 1109067"/>
                <a:gd name="connsiteY2" fmla="*/ 0 h 1045081"/>
                <a:gd name="connsiteX3" fmla="*/ 1109067 w 1109067"/>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289806 w 1289806"/>
                <a:gd name="connsiteY0" fmla="*/ 0 h 1045081"/>
                <a:gd name="connsiteX1" fmla="*/ 303968 w 1289806"/>
                <a:gd name="connsiteY1" fmla="*/ 1045081 h 1045081"/>
                <a:gd name="connsiteX2" fmla="*/ 303969 w 1289806"/>
                <a:gd name="connsiteY2" fmla="*/ 0 h 1045081"/>
                <a:gd name="connsiteX3" fmla="*/ 1289806 w 1289806"/>
                <a:gd name="connsiteY3" fmla="*/ 0 h 1045081"/>
                <a:gd name="connsiteX0" fmla="*/ 1059395 w 1059395"/>
                <a:gd name="connsiteY0" fmla="*/ 0 h 1045081"/>
                <a:gd name="connsiteX1" fmla="*/ 73557 w 1059395"/>
                <a:gd name="connsiteY1" fmla="*/ 1045081 h 1045081"/>
                <a:gd name="connsiteX2" fmla="*/ 73558 w 1059395"/>
                <a:gd name="connsiteY2" fmla="*/ 0 h 1045081"/>
                <a:gd name="connsiteX3" fmla="*/ 1059395 w 1059395"/>
                <a:gd name="connsiteY3" fmla="*/ 0 h 1045081"/>
                <a:gd name="connsiteX0" fmla="*/ 1059395 w 1060498"/>
                <a:gd name="connsiteY0" fmla="*/ 0 h 1045081"/>
                <a:gd name="connsiteX1" fmla="*/ 73557 w 1060498"/>
                <a:gd name="connsiteY1" fmla="*/ 1045081 h 1045081"/>
                <a:gd name="connsiteX2" fmla="*/ 73558 w 1060498"/>
                <a:gd name="connsiteY2" fmla="*/ 0 h 1045081"/>
                <a:gd name="connsiteX3" fmla="*/ 1059395 w 1060498"/>
                <a:gd name="connsiteY3" fmla="*/ 0 h 1045081"/>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1 w 987334"/>
                <a:gd name="connsiteY0" fmla="*/ 0 h 1187397"/>
                <a:gd name="connsiteX1" fmla="*/ 393 w 987334"/>
                <a:gd name="connsiteY1" fmla="*/ 1045081 h 1187397"/>
                <a:gd name="connsiteX2" fmla="*/ 394 w 987334"/>
                <a:gd name="connsiteY2" fmla="*/ 0 h 1187397"/>
                <a:gd name="connsiteX3" fmla="*/ 986231 w 987334"/>
                <a:gd name="connsiteY3" fmla="*/ 0 h 1187397"/>
                <a:gd name="connsiteX0" fmla="*/ 986230 w 987333"/>
                <a:gd name="connsiteY0" fmla="*/ 0 h 1261361"/>
                <a:gd name="connsiteX1" fmla="*/ 393 w 987333"/>
                <a:gd name="connsiteY1" fmla="*/ 1198681 h 1261361"/>
                <a:gd name="connsiteX2" fmla="*/ 393 w 987333"/>
                <a:gd name="connsiteY2" fmla="*/ 0 h 1261361"/>
                <a:gd name="connsiteX3" fmla="*/ 986230 w 987333"/>
                <a:gd name="connsiteY3" fmla="*/ 0 h 1261361"/>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7079"/>
                <a:gd name="connsiteY0" fmla="*/ 0 h 1470435"/>
                <a:gd name="connsiteX1" fmla="*/ 3238 w 987079"/>
                <a:gd name="connsiteY1" fmla="*/ 1470435 h 1470435"/>
                <a:gd name="connsiteX2" fmla="*/ 0 w 987079"/>
                <a:gd name="connsiteY2" fmla="*/ 0 h 1470435"/>
                <a:gd name="connsiteX3" fmla="*/ 985837 w 987079"/>
                <a:gd name="connsiteY3" fmla="*/ 0 h 1470435"/>
                <a:gd name="connsiteX0" fmla="*/ 985837 w 985847"/>
                <a:gd name="connsiteY0" fmla="*/ 0 h 1470435"/>
                <a:gd name="connsiteX1" fmla="*/ 3238 w 985847"/>
                <a:gd name="connsiteY1" fmla="*/ 1470435 h 1470435"/>
                <a:gd name="connsiteX2" fmla="*/ 0 w 985847"/>
                <a:gd name="connsiteY2" fmla="*/ 0 h 1470435"/>
                <a:gd name="connsiteX3" fmla="*/ 985837 w 985847"/>
                <a:gd name="connsiteY3" fmla="*/ 0 h 1470435"/>
                <a:gd name="connsiteX0" fmla="*/ 985837 w 985856"/>
                <a:gd name="connsiteY0" fmla="*/ 0 h 1468072"/>
                <a:gd name="connsiteX1" fmla="*/ 6476 w 985856"/>
                <a:gd name="connsiteY1" fmla="*/ 1468072 h 1468072"/>
                <a:gd name="connsiteX2" fmla="*/ 0 w 985856"/>
                <a:gd name="connsiteY2" fmla="*/ 0 h 1468072"/>
                <a:gd name="connsiteX3" fmla="*/ 985837 w 985856"/>
                <a:gd name="connsiteY3" fmla="*/ 0 h 1468072"/>
                <a:gd name="connsiteX0" fmla="*/ 980157 w 980176"/>
                <a:gd name="connsiteY0" fmla="*/ 2361 h 1470433"/>
                <a:gd name="connsiteX1" fmla="*/ 796 w 980176"/>
                <a:gd name="connsiteY1" fmla="*/ 1470433 h 1470433"/>
                <a:gd name="connsiteX2" fmla="*/ 2414 w 980176"/>
                <a:gd name="connsiteY2" fmla="*/ 0 h 1470433"/>
                <a:gd name="connsiteX3" fmla="*/ 980157 w 980176"/>
                <a:gd name="connsiteY3" fmla="*/ 2361 h 1470433"/>
                <a:gd name="connsiteX0" fmla="*/ 979404 w 979423"/>
                <a:gd name="connsiteY0" fmla="*/ 2361 h 1470433"/>
                <a:gd name="connsiteX1" fmla="*/ 43 w 979423"/>
                <a:gd name="connsiteY1" fmla="*/ 1470433 h 1470433"/>
                <a:gd name="connsiteX2" fmla="*/ 1661 w 979423"/>
                <a:gd name="connsiteY2" fmla="*/ 0 h 1470433"/>
                <a:gd name="connsiteX3" fmla="*/ 979404 w 979423"/>
                <a:gd name="connsiteY3" fmla="*/ 2361 h 1470433"/>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1018228"/>
                <a:gd name="connsiteY0" fmla="*/ 2361 h 1338101"/>
                <a:gd name="connsiteX1" fmla="*/ 275223 w 1018228"/>
                <a:gd name="connsiteY1" fmla="*/ 1338101 h 1338101"/>
                <a:gd name="connsiteX2" fmla="*/ 0 w 1018228"/>
                <a:gd name="connsiteY2" fmla="*/ 0 h 1338101"/>
                <a:gd name="connsiteX3" fmla="*/ 977743 w 1018228"/>
                <a:gd name="connsiteY3" fmla="*/ 2361 h 1338101"/>
                <a:gd name="connsiteX0" fmla="*/ 977743 w 982676"/>
                <a:gd name="connsiteY0" fmla="*/ 2361 h 1338101"/>
                <a:gd name="connsiteX1" fmla="*/ 275223 w 982676"/>
                <a:gd name="connsiteY1" fmla="*/ 1338101 h 1338101"/>
                <a:gd name="connsiteX2" fmla="*/ 0 w 982676"/>
                <a:gd name="connsiteY2" fmla="*/ 0 h 1338101"/>
                <a:gd name="connsiteX3" fmla="*/ 977743 w 982676"/>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38101"/>
                <a:gd name="connsiteX1" fmla="*/ 275223 w 977743"/>
                <a:gd name="connsiteY1" fmla="*/ 1338101 h 1338101"/>
                <a:gd name="connsiteX2" fmla="*/ 0 w 977743"/>
                <a:gd name="connsiteY2" fmla="*/ 0 h 1338101"/>
                <a:gd name="connsiteX3" fmla="*/ 977743 w 977743"/>
                <a:gd name="connsiteY3" fmla="*/ 2361 h 1338101"/>
                <a:gd name="connsiteX0" fmla="*/ 977743 w 977743"/>
                <a:gd name="connsiteY0" fmla="*/ 2361 h 1384076"/>
                <a:gd name="connsiteX1" fmla="*/ 275223 w 977743"/>
                <a:gd name="connsiteY1" fmla="*/ 1338101 h 1384076"/>
                <a:gd name="connsiteX2" fmla="*/ 0 w 977743"/>
                <a:gd name="connsiteY2" fmla="*/ 0 h 1384076"/>
                <a:gd name="connsiteX3" fmla="*/ 977743 w 977743"/>
                <a:gd name="connsiteY3" fmla="*/ 2361 h 138407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394836"/>
                <a:gd name="connsiteX1" fmla="*/ 275223 w 977743"/>
                <a:gd name="connsiteY1" fmla="*/ 1352280 h 1394836"/>
                <a:gd name="connsiteX2" fmla="*/ 0 w 977743"/>
                <a:gd name="connsiteY2" fmla="*/ 0 h 1394836"/>
                <a:gd name="connsiteX3" fmla="*/ 977743 w 977743"/>
                <a:gd name="connsiteY3" fmla="*/ 2361 h 1394836"/>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08480"/>
                <a:gd name="connsiteX1" fmla="*/ 282508 w 977743"/>
                <a:gd name="connsiteY1" fmla="*/ 1370004 h 1408480"/>
                <a:gd name="connsiteX2" fmla="*/ 0 w 977743"/>
                <a:gd name="connsiteY2" fmla="*/ 0 h 1408480"/>
                <a:gd name="connsiteX3" fmla="*/ 977743 w 977743"/>
                <a:gd name="connsiteY3" fmla="*/ 2361 h 1408480"/>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284937 w 977743"/>
                <a:gd name="connsiteY1" fmla="*/ 1408995 h 1439258"/>
                <a:gd name="connsiteX2" fmla="*/ 0 w 977743"/>
                <a:gd name="connsiteY2" fmla="*/ 0 h 1439258"/>
                <a:gd name="connsiteX3" fmla="*/ 977743 w 977743"/>
                <a:gd name="connsiteY3" fmla="*/ 2361 h 1439258"/>
                <a:gd name="connsiteX0" fmla="*/ 977743 w 977743"/>
                <a:gd name="connsiteY0" fmla="*/ 2361 h 1439258"/>
                <a:gd name="connsiteX1" fmla="*/ 301936 w 977743"/>
                <a:gd name="connsiteY1" fmla="*/ 1408995 h 1439258"/>
                <a:gd name="connsiteX2" fmla="*/ 0 w 977743"/>
                <a:gd name="connsiteY2" fmla="*/ 0 h 1439258"/>
                <a:gd name="connsiteX3" fmla="*/ 977743 w 977743"/>
                <a:gd name="connsiteY3" fmla="*/ 2361 h 1439258"/>
                <a:gd name="connsiteX0" fmla="*/ 977743 w 977743"/>
                <a:gd name="connsiteY0" fmla="*/ 2361 h 1437837"/>
                <a:gd name="connsiteX1" fmla="*/ 305579 w 977743"/>
                <a:gd name="connsiteY1" fmla="*/ 1407223 h 1437837"/>
                <a:gd name="connsiteX2" fmla="*/ 0 w 977743"/>
                <a:gd name="connsiteY2" fmla="*/ 0 h 1437837"/>
                <a:gd name="connsiteX3" fmla="*/ 977743 w 977743"/>
                <a:gd name="connsiteY3" fmla="*/ 2361 h 1437837"/>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622276"/>
                <a:gd name="connsiteX1" fmla="*/ 354147 w 977743"/>
                <a:gd name="connsiteY1" fmla="*/ 1618127 h 1622276"/>
                <a:gd name="connsiteX2" fmla="*/ 0 w 977743"/>
                <a:gd name="connsiteY2" fmla="*/ 0 h 1622276"/>
                <a:gd name="connsiteX3" fmla="*/ 977743 w 977743"/>
                <a:gd name="connsiteY3" fmla="*/ 2361 h 1622276"/>
                <a:gd name="connsiteX0" fmla="*/ 977743 w 977743"/>
                <a:gd name="connsiteY0" fmla="*/ 2361 h 1525501"/>
                <a:gd name="connsiteX1" fmla="*/ 327434 w 977743"/>
                <a:gd name="connsiteY1" fmla="*/ 1511788 h 1525501"/>
                <a:gd name="connsiteX2" fmla="*/ 0 w 977743"/>
                <a:gd name="connsiteY2" fmla="*/ 0 h 1525501"/>
                <a:gd name="connsiteX3" fmla="*/ 977743 w 977743"/>
                <a:gd name="connsiteY3" fmla="*/ 2361 h 1525501"/>
                <a:gd name="connsiteX0" fmla="*/ 977743 w 977743"/>
                <a:gd name="connsiteY0" fmla="*/ 2361 h 1635705"/>
                <a:gd name="connsiteX1" fmla="*/ 389359 w 977743"/>
                <a:gd name="connsiteY1" fmla="*/ 1632308 h 1635705"/>
                <a:gd name="connsiteX2" fmla="*/ 0 w 977743"/>
                <a:gd name="connsiteY2" fmla="*/ 0 h 1635705"/>
                <a:gd name="connsiteX3" fmla="*/ 977743 w 977743"/>
                <a:gd name="connsiteY3" fmla="*/ 2361 h 1635705"/>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632308"/>
                <a:gd name="connsiteX1" fmla="*/ 389359 w 977743"/>
                <a:gd name="connsiteY1" fmla="*/ 1632308 h 1632308"/>
                <a:gd name="connsiteX2" fmla="*/ 0 w 977743"/>
                <a:gd name="connsiteY2" fmla="*/ 0 h 1632308"/>
                <a:gd name="connsiteX3" fmla="*/ 977743 w 977743"/>
                <a:gd name="connsiteY3" fmla="*/ 2361 h 1632308"/>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9631"/>
                <a:gd name="connsiteX1" fmla="*/ 304364 w 977743"/>
                <a:gd name="connsiteY1" fmla="*/ 1419631 h 1419631"/>
                <a:gd name="connsiteX2" fmla="*/ 0 w 977743"/>
                <a:gd name="connsiteY2" fmla="*/ 0 h 1419631"/>
                <a:gd name="connsiteX3" fmla="*/ 977743 w 977743"/>
                <a:gd name="connsiteY3" fmla="*/ 2361 h 1419631"/>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77743 w 977743"/>
                <a:gd name="connsiteY0" fmla="*/ 2361 h 1416086"/>
                <a:gd name="connsiteX1" fmla="*/ 308007 w 977743"/>
                <a:gd name="connsiteY1" fmla="*/ 1416086 h 1416086"/>
                <a:gd name="connsiteX2" fmla="*/ 0 w 977743"/>
                <a:gd name="connsiteY2" fmla="*/ 0 h 1416086"/>
                <a:gd name="connsiteX3" fmla="*/ 977743 w 977743"/>
                <a:gd name="connsiteY3" fmla="*/ 2361 h 1416086"/>
                <a:gd name="connsiteX0" fmla="*/ 984328 w 984328"/>
                <a:gd name="connsiteY0" fmla="*/ 0 h 1420581"/>
                <a:gd name="connsiteX1" fmla="*/ 308007 w 984328"/>
                <a:gd name="connsiteY1" fmla="*/ 1420581 h 1420581"/>
                <a:gd name="connsiteX2" fmla="*/ 0 w 984328"/>
                <a:gd name="connsiteY2" fmla="*/ 4495 h 1420581"/>
                <a:gd name="connsiteX3" fmla="*/ 984328 w 984328"/>
                <a:gd name="connsiteY3" fmla="*/ 0 h 1420581"/>
                <a:gd name="connsiteX0" fmla="*/ 984328 w 984328"/>
                <a:gd name="connsiteY0" fmla="*/ 0 h 1422734"/>
                <a:gd name="connsiteX1" fmla="*/ 312628 w 984328"/>
                <a:gd name="connsiteY1" fmla="*/ 1422734 h 1422734"/>
                <a:gd name="connsiteX2" fmla="*/ 0 w 984328"/>
                <a:gd name="connsiteY2" fmla="*/ 4495 h 1422734"/>
                <a:gd name="connsiteX3" fmla="*/ 984328 w 984328"/>
                <a:gd name="connsiteY3" fmla="*/ 0 h 1422734"/>
                <a:gd name="connsiteX0" fmla="*/ 984328 w 984328"/>
                <a:gd name="connsiteY0" fmla="*/ 0 h 1396772"/>
                <a:gd name="connsiteX1" fmla="*/ 304439 w 984328"/>
                <a:gd name="connsiteY1" fmla="*/ 1396772 h 1396772"/>
                <a:gd name="connsiteX2" fmla="*/ 0 w 984328"/>
                <a:gd name="connsiteY2" fmla="*/ 4495 h 1396772"/>
                <a:gd name="connsiteX3" fmla="*/ 984328 w 984328"/>
                <a:gd name="connsiteY3" fmla="*/ 0 h 1396772"/>
              </a:gdLst>
              <a:ahLst/>
              <a:cxnLst>
                <a:cxn ang="0">
                  <a:pos x="connsiteX0" y="connsiteY0"/>
                </a:cxn>
                <a:cxn ang="0">
                  <a:pos x="connsiteX1" y="connsiteY1"/>
                </a:cxn>
                <a:cxn ang="0">
                  <a:pos x="connsiteX2" y="connsiteY2"/>
                </a:cxn>
                <a:cxn ang="0">
                  <a:pos x="connsiteX3" y="connsiteY3"/>
                </a:cxn>
              </a:cxnLst>
              <a:rect l="l" t="t" r="r" b="b"/>
              <a:pathLst>
                <a:path w="984328" h="1396772">
                  <a:moveTo>
                    <a:pt x="984328" y="0"/>
                  </a:moveTo>
                  <a:cubicBezTo>
                    <a:pt x="979877" y="612532"/>
                    <a:pt x="753751" y="1096073"/>
                    <a:pt x="304439" y="1396772"/>
                  </a:cubicBezTo>
                  <a:cubicBezTo>
                    <a:pt x="161210" y="728209"/>
                    <a:pt x="154469" y="715242"/>
                    <a:pt x="0" y="4495"/>
                  </a:cubicBezTo>
                  <a:lnTo>
                    <a:pt x="984328" y="0"/>
                  </a:lnTo>
                  <a:close/>
                </a:path>
              </a:pathLst>
            </a:custGeom>
            <a:solidFill>
              <a:srgbClr val="1F497D">
                <a:lumMod val="7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49" name="TextBox 48"/>
            <p:cNvSpPr txBox="1"/>
            <p:nvPr/>
          </p:nvSpPr>
          <p:spPr bwMode="auto">
            <a:xfrm>
              <a:off x="7107732" y="2184375"/>
              <a:ext cx="10615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Hobbyist</a:t>
              </a:r>
            </a:p>
          </p:txBody>
        </p:sp>
        <p:sp>
          <p:nvSpPr>
            <p:cNvPr id="50" name="TextBox 49"/>
            <p:cNvSpPr txBox="1"/>
            <p:nvPr/>
          </p:nvSpPr>
          <p:spPr bwMode="auto">
            <a:xfrm>
              <a:off x="7204952" y="3090470"/>
              <a:ext cx="15327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Part 107 Civil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(Commercial)</a:t>
              </a:r>
              <a:endParaRPr kumimoji="0" lang="en-US"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endParaRPr>
            </a:p>
          </p:txBody>
        </p:sp>
        <p:sp>
          <p:nvSpPr>
            <p:cNvPr id="51" name="TextBox 50"/>
            <p:cNvSpPr txBox="1"/>
            <p:nvPr/>
          </p:nvSpPr>
          <p:spPr bwMode="auto">
            <a:xfrm>
              <a:off x="6367169" y="4058791"/>
              <a:ext cx="12682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Expanded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Operations</a:t>
              </a:r>
              <a:endParaRPr kumimoji="0" lang="en-US"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endParaRPr>
            </a:p>
          </p:txBody>
        </p:sp>
        <p:sp>
          <p:nvSpPr>
            <p:cNvPr id="52" name="TextBox 51"/>
            <p:cNvSpPr txBox="1"/>
            <p:nvPr/>
          </p:nvSpPr>
          <p:spPr bwMode="auto">
            <a:xfrm>
              <a:off x="5175102" y="3113207"/>
              <a:ext cx="12891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Public UAS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Operations</a:t>
              </a:r>
              <a:endParaRPr kumimoji="0" lang="en-US"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endParaRPr>
            </a:p>
          </p:txBody>
        </p:sp>
        <p:sp>
          <p:nvSpPr>
            <p:cNvPr id="53" name="TextBox 52"/>
            <p:cNvSpPr txBox="1"/>
            <p:nvPr/>
          </p:nvSpPr>
          <p:spPr bwMode="auto">
            <a:xfrm>
              <a:off x="5569099" y="2022792"/>
              <a:ext cx="12682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Integrated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rPr>
                <a:t>Operations</a:t>
              </a:r>
              <a:endParaRPr kumimoji="0" lang="en-US"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Arial"/>
                <a:ea typeface="+mn-ea"/>
                <a:cs typeface="+mn-cs"/>
              </a:endParaRPr>
            </a:p>
          </p:txBody>
        </p:sp>
      </p:grpSp>
    </p:spTree>
    <p:extLst>
      <p:ext uri="{BB962C8B-B14F-4D97-AF65-F5344CB8AC3E}">
        <p14:creationId xmlns:p14="http://schemas.microsoft.com/office/powerpoint/2010/main" val="104164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8472488" cy="609600"/>
          </a:xfrm>
        </p:spPr>
        <p:txBody>
          <a:bodyPr/>
          <a:lstStyle/>
          <a:p>
            <a:r>
              <a:rPr lang="en-US" dirty="0" smtClean="0"/>
              <a:t>Standards Developing Organizations</a:t>
            </a:r>
            <a:endParaRPr lang="en-US" dirty="0"/>
          </a:p>
        </p:txBody>
      </p:sp>
    </p:spTree>
    <p:extLst>
      <p:ext uri="{BB962C8B-B14F-4D97-AF65-F5344CB8AC3E}">
        <p14:creationId xmlns:p14="http://schemas.microsoft.com/office/powerpoint/2010/main" val="102031505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Industry Standards</a:t>
            </a:r>
            <a:endParaRPr lang="en-US" dirty="0"/>
          </a:p>
        </p:txBody>
      </p:sp>
      <p:sp>
        <p:nvSpPr>
          <p:cNvPr id="3" name="Content Placeholder 2"/>
          <p:cNvSpPr>
            <a:spLocks noGrp="1"/>
          </p:cNvSpPr>
          <p:nvPr>
            <p:ph idx="1"/>
          </p:nvPr>
        </p:nvSpPr>
        <p:spPr>
          <a:xfrm>
            <a:off x="495300" y="1095375"/>
            <a:ext cx="8050213" cy="4391025"/>
          </a:xfrm>
        </p:spPr>
        <p:txBody>
          <a:bodyPr/>
          <a:lstStyle/>
          <a:p>
            <a:r>
              <a:rPr lang="en-US" dirty="0"/>
              <a:t>Helps us keep pace with technology</a:t>
            </a:r>
          </a:p>
          <a:p>
            <a:r>
              <a:rPr lang="en-US" dirty="0"/>
              <a:t>Provides Industry-based definition of acceptable safety standards</a:t>
            </a:r>
          </a:p>
          <a:p>
            <a:r>
              <a:rPr lang="en-US" dirty="0"/>
              <a:t>Globally acceptable </a:t>
            </a:r>
          </a:p>
          <a:p>
            <a:pPr lvl="1"/>
            <a:r>
              <a:rPr lang="en-US" dirty="0"/>
              <a:t>Single standard accepted by multiple authorities</a:t>
            </a:r>
          </a:p>
          <a:p>
            <a:r>
              <a:rPr lang="en-US" dirty="0"/>
              <a:t>Legally defensible foundation</a:t>
            </a:r>
          </a:p>
          <a:p>
            <a:pPr lvl="1"/>
            <a:r>
              <a:rPr lang="en-US" dirty="0"/>
              <a:t>Keeps any single authority from driving to conservative level of safety</a:t>
            </a:r>
          </a:p>
          <a:p>
            <a:pPr lvl="1"/>
            <a:r>
              <a:rPr lang="en-US" dirty="0"/>
              <a:t>Reduces liability of company if they meet accepted standard</a:t>
            </a:r>
          </a:p>
          <a:p>
            <a:endParaRPr lang="en-US" dirty="0"/>
          </a:p>
        </p:txBody>
      </p:sp>
      <p:sp>
        <p:nvSpPr>
          <p:cNvPr id="4" name="Slide Number Placeholder 3"/>
          <p:cNvSpPr>
            <a:spLocks noGrp="1"/>
          </p:cNvSpPr>
          <p:nvPr>
            <p:ph type="sldNum" sz="quarter" idx="4294967295"/>
          </p:nvPr>
        </p:nvSpPr>
        <p:spPr/>
        <p:txBody>
          <a:bodyPr/>
          <a:lstStyle/>
          <a:p>
            <a:fld id="{78D3ABA1-EA94-43C0-B992-7CBCC31144F1}" type="slidenum">
              <a:rPr lang="en-US" smtClean="0">
                <a:solidFill>
                  <a:srgbClr val="FFFFFF">
                    <a:lumMod val="65000"/>
                  </a:srgbClr>
                </a:solidFill>
              </a:rPr>
              <a:pPr/>
              <a:t>51</a:t>
            </a:fld>
            <a:endParaRPr lang="en-US" dirty="0">
              <a:solidFill>
                <a:srgbClr val="FFFFFF">
                  <a:lumMod val="65000"/>
                </a:srgbClr>
              </a:solidFill>
            </a:endParaRPr>
          </a:p>
        </p:txBody>
      </p:sp>
    </p:spTree>
    <p:extLst>
      <p:ext uri="{BB962C8B-B14F-4D97-AF65-F5344CB8AC3E}">
        <p14:creationId xmlns:p14="http://schemas.microsoft.com/office/powerpoint/2010/main" val="124819431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Cont’d</a:t>
            </a:r>
            <a:endParaRPr lang="en-US" dirty="0"/>
          </a:p>
        </p:txBody>
      </p:sp>
      <p:sp>
        <p:nvSpPr>
          <p:cNvPr id="3" name="Content Placeholder 2"/>
          <p:cNvSpPr>
            <a:spLocks noGrp="1"/>
          </p:cNvSpPr>
          <p:nvPr>
            <p:ph idx="1"/>
          </p:nvPr>
        </p:nvSpPr>
        <p:spPr>
          <a:xfrm>
            <a:off x="495300" y="1295400"/>
            <a:ext cx="8050213" cy="4391025"/>
          </a:xfrm>
        </p:spPr>
        <p:txBody>
          <a:bodyPr/>
          <a:lstStyle/>
          <a:p>
            <a:r>
              <a:rPr lang="en-US" dirty="0" smtClean="0"/>
              <a:t>OMB Circular 119 encourages the use of consensus standards as much as practicable in our future rulemaking</a:t>
            </a:r>
          </a:p>
          <a:p>
            <a:r>
              <a:rPr lang="en-US" dirty="0" smtClean="0"/>
              <a:t>That is one of the motivations behind their use in our part 23 rewrite</a:t>
            </a:r>
            <a:endParaRPr lang="en-US" dirty="0"/>
          </a:p>
        </p:txBody>
      </p:sp>
      <p:sp>
        <p:nvSpPr>
          <p:cNvPr id="4" name="Slide Number Placeholder 3"/>
          <p:cNvSpPr>
            <a:spLocks noGrp="1"/>
          </p:cNvSpPr>
          <p:nvPr>
            <p:ph type="sldNum" sz="quarter" idx="4294967295"/>
          </p:nvPr>
        </p:nvSpPr>
        <p:spPr/>
        <p:txBody>
          <a:bodyPr/>
          <a:lstStyle/>
          <a:p>
            <a:fld id="{78D3ABA1-EA94-43C0-B992-7CBCC31144F1}" type="slidenum">
              <a:rPr lang="en-US" smtClean="0">
                <a:solidFill>
                  <a:srgbClr val="FFFFFF">
                    <a:lumMod val="65000"/>
                  </a:srgbClr>
                </a:solidFill>
              </a:rPr>
              <a:pPr/>
              <a:t>52</a:t>
            </a:fld>
            <a:endParaRPr lang="en-US" dirty="0">
              <a:solidFill>
                <a:srgbClr val="FFFFFF">
                  <a:lumMod val="65000"/>
                </a:srgbClr>
              </a:solidFill>
            </a:endParaRPr>
          </a:p>
        </p:txBody>
      </p:sp>
    </p:spTree>
    <p:extLst>
      <p:ext uri="{BB962C8B-B14F-4D97-AF65-F5344CB8AC3E}">
        <p14:creationId xmlns:p14="http://schemas.microsoft.com/office/powerpoint/2010/main" val="2227701637"/>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Global Players</a:t>
            </a:r>
            <a:endParaRPr lang="en-US" dirty="0"/>
          </a:p>
        </p:txBody>
      </p:sp>
      <p:sp>
        <p:nvSpPr>
          <p:cNvPr id="3" name="Content Placeholder 2"/>
          <p:cNvSpPr>
            <a:spLocks noGrp="1"/>
          </p:cNvSpPr>
          <p:nvPr>
            <p:ph idx="1"/>
          </p:nvPr>
        </p:nvSpPr>
        <p:spPr>
          <a:xfrm>
            <a:off x="495300" y="1295400"/>
            <a:ext cx="8050213" cy="4391025"/>
          </a:xfrm>
        </p:spPr>
        <p:txBody>
          <a:bodyPr/>
          <a:lstStyle/>
          <a:p>
            <a:r>
              <a:rPr lang="en-US" sz="2400" dirty="0"/>
              <a:t>ISO, ANSI, NIST, RTCA, JARUS, ICAO, ASTM, SAE, all working/coordinating standards</a:t>
            </a:r>
          </a:p>
          <a:p>
            <a:pPr lvl="1"/>
            <a:r>
              <a:rPr lang="en-US" sz="2000" dirty="0"/>
              <a:t>Each standards body has inherent expectations for timelines, process, and product delivery</a:t>
            </a:r>
          </a:p>
          <a:p>
            <a:pPr lvl="1"/>
            <a:r>
              <a:rPr lang="en-US" sz="2000" dirty="0"/>
              <a:t>These may dictate who is best for a particular standard – </a:t>
            </a:r>
            <a:r>
              <a:rPr lang="en-US" sz="2000" dirty="0" err="1"/>
              <a:t>ie</a:t>
            </a:r>
            <a:r>
              <a:rPr lang="en-US" sz="2000" dirty="0"/>
              <a:t>. international vs. domestic, etc. </a:t>
            </a:r>
          </a:p>
          <a:p>
            <a:r>
              <a:rPr lang="en-US" sz="2400" dirty="0" smtClean="0"/>
              <a:t>ANSI is tracking matrix </a:t>
            </a:r>
            <a:r>
              <a:rPr lang="en-US" sz="2400" dirty="0"/>
              <a:t>of </a:t>
            </a:r>
            <a:r>
              <a:rPr lang="en-US" sz="2400" dirty="0" smtClean="0"/>
              <a:t>standards</a:t>
            </a:r>
            <a:endParaRPr lang="en-US" sz="2400" dirty="0"/>
          </a:p>
          <a:p>
            <a:pPr lvl="1"/>
            <a:r>
              <a:rPr lang="en-US" sz="2000" dirty="0" smtClean="0"/>
              <a:t>Need to Leverage </a:t>
            </a:r>
            <a:r>
              <a:rPr lang="en-US" sz="2000" dirty="0"/>
              <a:t>Strengths vs. Industry Needs</a:t>
            </a:r>
          </a:p>
          <a:p>
            <a:pPr lvl="1"/>
            <a:r>
              <a:rPr lang="en-US" sz="2000" dirty="0"/>
              <a:t>Standards for Avionics/Equipment vs. Ops Integration </a:t>
            </a:r>
          </a:p>
          <a:p>
            <a:pPr lvl="1"/>
            <a:r>
              <a:rPr lang="en-US" sz="2000" dirty="0"/>
              <a:t>Avoid Duplication of Efforts, or assignment to “wrong” </a:t>
            </a:r>
            <a:r>
              <a:rPr lang="en-US" sz="2000" dirty="0" smtClean="0"/>
              <a:t>group</a:t>
            </a:r>
          </a:p>
          <a:p>
            <a:pPr lvl="1"/>
            <a:r>
              <a:rPr lang="en-US" sz="2000" dirty="0" smtClean="0"/>
              <a:t>Coordinate with </a:t>
            </a:r>
            <a:r>
              <a:rPr lang="en-US" sz="2000" dirty="0"/>
              <a:t>EUSTG (European UAS Standards Coordination Group)</a:t>
            </a:r>
          </a:p>
          <a:p>
            <a:endParaRPr lang="en-US" dirty="0"/>
          </a:p>
        </p:txBody>
      </p:sp>
      <p:sp>
        <p:nvSpPr>
          <p:cNvPr id="4" name="Slide Number Placeholder 3"/>
          <p:cNvSpPr>
            <a:spLocks noGrp="1"/>
          </p:cNvSpPr>
          <p:nvPr>
            <p:ph type="sldNum" sz="quarter" idx="4294967295"/>
          </p:nvPr>
        </p:nvSpPr>
        <p:spPr/>
        <p:txBody>
          <a:bodyPr/>
          <a:lstStyle/>
          <a:p>
            <a:fld id="{78D3ABA1-EA94-43C0-B992-7CBCC31144F1}" type="slidenum">
              <a:rPr lang="en-US" smtClean="0">
                <a:solidFill>
                  <a:srgbClr val="FFFFFF">
                    <a:lumMod val="65000"/>
                  </a:srgbClr>
                </a:solidFill>
              </a:rPr>
              <a:pPr/>
              <a:t>53</a:t>
            </a:fld>
            <a:endParaRPr lang="en-US" dirty="0">
              <a:solidFill>
                <a:srgbClr val="FFFFFF">
                  <a:lumMod val="65000"/>
                </a:srgbClr>
              </a:solidFill>
            </a:endParaRPr>
          </a:p>
        </p:txBody>
      </p:sp>
    </p:spTree>
    <p:extLst>
      <p:ext uri="{BB962C8B-B14F-4D97-AF65-F5344CB8AC3E}">
        <p14:creationId xmlns:p14="http://schemas.microsoft.com/office/powerpoint/2010/main" val="2836981242"/>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772400" cy="1362075"/>
          </a:xfrm>
        </p:spPr>
        <p:txBody>
          <a:bodyPr/>
          <a:lstStyle/>
          <a:p>
            <a:r>
              <a:rPr lang="en-US" dirty="0" smtClean="0"/>
              <a:t>Supporting Slides</a:t>
            </a:r>
            <a:endParaRPr lang="en-US" dirty="0"/>
          </a:p>
        </p:txBody>
      </p:sp>
    </p:spTree>
    <p:extLst>
      <p:ext uri="{BB962C8B-B14F-4D97-AF65-F5344CB8AC3E}">
        <p14:creationId xmlns:p14="http://schemas.microsoft.com/office/powerpoint/2010/main" val="2560367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 Risk Analysis</a:t>
            </a:r>
            <a:endParaRPr lang="en-US" dirty="0"/>
          </a:p>
        </p:txBody>
      </p:sp>
      <p:sp>
        <p:nvSpPr>
          <p:cNvPr id="3" name="Content Placeholder 2"/>
          <p:cNvSpPr>
            <a:spLocks noGrp="1"/>
          </p:cNvSpPr>
          <p:nvPr>
            <p:ph idx="1"/>
          </p:nvPr>
        </p:nvSpPr>
        <p:spPr>
          <a:xfrm>
            <a:off x="533400" y="1066800"/>
            <a:ext cx="7244445" cy="4525963"/>
          </a:xfrm>
        </p:spPr>
        <p:txBody>
          <a:bodyPr>
            <a:normAutofit/>
          </a:bodyPr>
          <a:lstStyle/>
          <a:p>
            <a:r>
              <a:rPr lang="en-US" dirty="0">
                <a:solidFill>
                  <a:schemeClr val="tx1"/>
                </a:solidFill>
              </a:rPr>
              <a:t>A “Zero Risk” Mentality Will Not Work</a:t>
            </a:r>
          </a:p>
          <a:p>
            <a:pPr lvl="1"/>
            <a:r>
              <a:rPr lang="en-US" dirty="0" smtClean="0">
                <a:solidFill>
                  <a:schemeClr val="tx1"/>
                </a:solidFill>
              </a:rPr>
              <a:t>Initial Automation Implementation Will Need “Fail Safe” Mentality, May Need Human Intervention</a:t>
            </a:r>
          </a:p>
          <a:p>
            <a:r>
              <a:rPr lang="en-US" dirty="0">
                <a:solidFill>
                  <a:schemeClr val="tx1"/>
                </a:solidFill>
              </a:rPr>
              <a:t>Traditional Certification, Risk Assessment, and Mitigations May Or May Not Be Appropriate For UAS – Unique Design and Operational Risks</a:t>
            </a:r>
          </a:p>
          <a:p>
            <a:r>
              <a:rPr lang="en-US" dirty="0" smtClean="0">
                <a:solidFill>
                  <a:schemeClr val="tx1"/>
                </a:solidFill>
              </a:rPr>
              <a:t>Scalable, risk-based requirements leads </a:t>
            </a:r>
            <a:r>
              <a:rPr lang="en-US" dirty="0">
                <a:solidFill>
                  <a:schemeClr val="tx1"/>
                </a:solidFill>
              </a:rPr>
              <a:t>to </a:t>
            </a:r>
            <a:r>
              <a:rPr lang="en-US" dirty="0" smtClean="0">
                <a:solidFill>
                  <a:schemeClr val="tx1"/>
                </a:solidFill>
              </a:rPr>
              <a:t>increase in safety – Spawn new innovation</a:t>
            </a:r>
            <a:endParaRPr lang="en-US" dirty="0">
              <a:solidFill>
                <a:schemeClr val="tx1"/>
              </a:solidFill>
            </a:endParaRPr>
          </a:p>
          <a:p>
            <a:pPr lvl="1"/>
            <a:endParaRPr lang="en-US" dirty="0" smtClean="0">
              <a:solidFill>
                <a:schemeClr val="tx1"/>
              </a:solidFill>
            </a:endParaRPr>
          </a:p>
          <a:p>
            <a:pPr lvl="1"/>
            <a:endParaRPr lang="en-US" dirty="0" smtClean="0"/>
          </a:p>
        </p:txBody>
      </p:sp>
    </p:spTree>
    <p:extLst>
      <p:ext uri="{BB962C8B-B14F-4D97-AF65-F5344CB8AC3E}">
        <p14:creationId xmlns:p14="http://schemas.microsoft.com/office/powerpoint/2010/main" val="67999866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76200"/>
            <a:ext cx="6236091" cy="1143000"/>
          </a:xfrm>
        </p:spPr>
        <p:txBody>
          <a:bodyPr/>
          <a:lstStyle/>
          <a:p>
            <a:r>
              <a:rPr lang="en-US" dirty="0" smtClean="0"/>
              <a:t>Defining Risk For UAS</a:t>
            </a:r>
            <a:endParaRPr lang="en-US" dirty="0"/>
          </a:p>
        </p:txBody>
      </p:sp>
      <p:sp>
        <p:nvSpPr>
          <p:cNvPr id="3" name="Content Placeholder 2"/>
          <p:cNvSpPr>
            <a:spLocks noGrp="1"/>
          </p:cNvSpPr>
          <p:nvPr>
            <p:ph idx="1"/>
          </p:nvPr>
        </p:nvSpPr>
        <p:spPr>
          <a:xfrm>
            <a:off x="457203" y="1015721"/>
            <a:ext cx="7244445" cy="4525963"/>
          </a:xfrm>
        </p:spPr>
        <p:txBody>
          <a:bodyPr>
            <a:noAutofit/>
          </a:bodyPr>
          <a:lstStyle/>
          <a:p>
            <a:r>
              <a:rPr lang="en-US" sz="2400" dirty="0">
                <a:solidFill>
                  <a:schemeClr val="tx1"/>
                </a:solidFill>
              </a:rPr>
              <a:t>Contributing Factors</a:t>
            </a:r>
          </a:p>
          <a:p>
            <a:pPr lvl="1"/>
            <a:r>
              <a:rPr lang="en-US" sz="2000" dirty="0">
                <a:solidFill>
                  <a:schemeClr val="tx1"/>
                </a:solidFill>
              </a:rPr>
              <a:t>Vehicle Design/Systems – What is it?</a:t>
            </a:r>
          </a:p>
          <a:p>
            <a:pPr lvl="1"/>
            <a:r>
              <a:rPr lang="en-US" sz="2000" dirty="0">
                <a:solidFill>
                  <a:schemeClr val="tx1"/>
                </a:solidFill>
              </a:rPr>
              <a:t>Operational Risk – How will it be used?</a:t>
            </a:r>
          </a:p>
          <a:p>
            <a:pPr lvl="1"/>
            <a:r>
              <a:rPr lang="en-US" sz="2000" dirty="0">
                <a:solidFill>
                  <a:schemeClr val="tx1"/>
                </a:solidFill>
              </a:rPr>
              <a:t>Area of Operation/Airspace – Where will it be flown?</a:t>
            </a:r>
          </a:p>
          <a:p>
            <a:pPr lvl="1"/>
            <a:r>
              <a:rPr lang="en-US" sz="2000" dirty="0">
                <a:solidFill>
                  <a:schemeClr val="tx1"/>
                </a:solidFill>
              </a:rPr>
              <a:t>Airspace – What’s its Separation Strategy?</a:t>
            </a:r>
          </a:p>
          <a:p>
            <a:pPr lvl="1"/>
            <a:r>
              <a:rPr lang="en-US" sz="2000" dirty="0">
                <a:solidFill>
                  <a:schemeClr val="tx1"/>
                </a:solidFill>
              </a:rPr>
              <a:t>Human vs. Automation – </a:t>
            </a:r>
            <a:r>
              <a:rPr lang="en-US" sz="2000" dirty="0" smtClean="0">
                <a:solidFill>
                  <a:schemeClr val="tx1"/>
                </a:solidFill>
              </a:rPr>
              <a:t>Have you Planned </a:t>
            </a:r>
            <a:r>
              <a:rPr lang="en-US" sz="2000" dirty="0">
                <a:solidFill>
                  <a:schemeClr val="tx1"/>
                </a:solidFill>
              </a:rPr>
              <a:t>for </a:t>
            </a:r>
            <a:r>
              <a:rPr lang="en-US" sz="2000" dirty="0" smtClean="0">
                <a:solidFill>
                  <a:schemeClr val="tx1"/>
                </a:solidFill>
              </a:rPr>
              <a:t>Errors?</a:t>
            </a:r>
          </a:p>
          <a:p>
            <a:r>
              <a:rPr lang="en-US" sz="2400" dirty="0" smtClean="0">
                <a:solidFill>
                  <a:schemeClr val="tx1"/>
                </a:solidFill>
              </a:rPr>
              <a:t>We </a:t>
            </a:r>
            <a:r>
              <a:rPr lang="en-US" sz="2400" dirty="0">
                <a:solidFill>
                  <a:schemeClr val="tx1"/>
                </a:solidFill>
              </a:rPr>
              <a:t>need a clear, documented Concept of Operation, and Operational Risk </a:t>
            </a:r>
            <a:r>
              <a:rPr lang="en-US" sz="2400" dirty="0" smtClean="0">
                <a:solidFill>
                  <a:schemeClr val="tx1"/>
                </a:solidFill>
              </a:rPr>
              <a:t>Assessment</a:t>
            </a:r>
            <a:endParaRPr lang="en-US" sz="2400" dirty="0">
              <a:solidFill>
                <a:schemeClr val="tx1"/>
              </a:solidFill>
            </a:endParaRPr>
          </a:p>
          <a:p>
            <a:pPr lvl="1"/>
            <a:r>
              <a:rPr lang="en-US" sz="2000" dirty="0">
                <a:solidFill>
                  <a:schemeClr val="tx1"/>
                </a:solidFill>
              </a:rPr>
              <a:t>Proposed Mission Drives Requirements and FAA Involvement</a:t>
            </a:r>
          </a:p>
          <a:p>
            <a:pPr lvl="1"/>
            <a:r>
              <a:rPr lang="en-US" sz="2000" dirty="0" smtClean="0">
                <a:solidFill>
                  <a:schemeClr val="tx1"/>
                </a:solidFill>
              </a:rPr>
              <a:t>Main </a:t>
            </a:r>
            <a:r>
              <a:rPr lang="en-US" sz="2000" dirty="0">
                <a:solidFill>
                  <a:schemeClr val="tx1"/>
                </a:solidFill>
              </a:rPr>
              <a:t>Issue is Safe Operational Integration</a:t>
            </a:r>
          </a:p>
          <a:p>
            <a:pPr lvl="1"/>
            <a:r>
              <a:rPr lang="en-US" sz="2000" dirty="0">
                <a:solidFill>
                  <a:schemeClr val="tx1"/>
                </a:solidFill>
              </a:rPr>
              <a:t>Level of Airworthiness </a:t>
            </a:r>
            <a:r>
              <a:rPr lang="en-US" sz="2000" dirty="0" smtClean="0">
                <a:solidFill>
                  <a:schemeClr val="tx1"/>
                </a:solidFill>
              </a:rPr>
              <a:t>Appropriate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544" y="38912"/>
            <a:ext cx="2286000" cy="2399488"/>
          </a:xfrm>
          <a:prstGeom prst="rect">
            <a:avLst/>
          </a:prstGeom>
        </p:spPr>
      </p:pic>
    </p:spTree>
    <p:extLst>
      <p:ext uri="{BB962C8B-B14F-4D97-AF65-F5344CB8AC3E}">
        <p14:creationId xmlns:p14="http://schemas.microsoft.com/office/powerpoint/2010/main" val="1085047197"/>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79" y="441759"/>
            <a:ext cx="8229600" cy="609600"/>
          </a:xfrm>
        </p:spPr>
        <p:txBody>
          <a:bodyPr>
            <a:noAutofit/>
          </a:bodyPr>
          <a:lstStyle/>
          <a:p>
            <a:r>
              <a:rPr lang="en-US" dirty="0" smtClean="0"/>
              <a:t>Combined UAS Risk Controls</a:t>
            </a:r>
            <a:endParaRPr lang="en-US" dirty="0"/>
          </a:p>
        </p:txBody>
      </p:sp>
      <p:sp>
        <p:nvSpPr>
          <p:cNvPr id="3" name="Content Placeholder 2"/>
          <p:cNvSpPr>
            <a:spLocks noGrp="1"/>
          </p:cNvSpPr>
          <p:nvPr>
            <p:ph idx="1"/>
          </p:nvPr>
        </p:nvSpPr>
        <p:spPr>
          <a:xfrm>
            <a:off x="239327" y="1467737"/>
            <a:ext cx="5675090" cy="4782707"/>
          </a:xfrm>
        </p:spPr>
        <p:txBody>
          <a:bodyPr>
            <a:normAutofit/>
          </a:bodyPr>
          <a:lstStyle/>
          <a:p>
            <a:r>
              <a:rPr lang="en-US" sz="2400" b="0" dirty="0" smtClean="0"/>
              <a:t>Systems, airspace, ops, maintenance, &amp; pilot </a:t>
            </a:r>
            <a:r>
              <a:rPr lang="en-US" sz="2400" b="0" dirty="0"/>
              <a:t>e</a:t>
            </a:r>
            <a:r>
              <a:rPr lang="en-US" sz="2400" b="0" dirty="0" smtClean="0"/>
              <a:t>rror </a:t>
            </a:r>
            <a:r>
              <a:rPr lang="en-US" sz="2400" b="0" u="sng" dirty="0" smtClean="0"/>
              <a:t>all</a:t>
            </a:r>
            <a:r>
              <a:rPr lang="en-US" sz="2400" b="0" dirty="0" smtClean="0"/>
              <a:t> feed into operational safety</a:t>
            </a:r>
          </a:p>
          <a:p>
            <a:r>
              <a:rPr lang="en-US" sz="2400" b="0" dirty="0" smtClean="0"/>
              <a:t>Typically Apply System Safety Techniques “XX.1309” for aircraft systems</a:t>
            </a:r>
          </a:p>
          <a:p>
            <a:r>
              <a:rPr lang="en-US" sz="2400" b="0" dirty="0" smtClean="0"/>
              <a:t>Some try to fix top level targets with increasing 10E</a:t>
            </a:r>
            <a:r>
              <a:rPr lang="en-US" sz="2400" b="0" baseline="30000" dirty="0" smtClean="0"/>
              <a:t>-X</a:t>
            </a:r>
            <a:r>
              <a:rPr lang="en-US" sz="2400" b="0" dirty="0" smtClean="0"/>
              <a:t> for system failures</a:t>
            </a:r>
          </a:p>
          <a:p>
            <a:r>
              <a:rPr lang="en-US" sz="2400" b="0" dirty="0"/>
              <a:t>Not the right </a:t>
            </a:r>
            <a:r>
              <a:rPr lang="en-US" sz="2400" b="0" dirty="0" smtClean="0"/>
              <a:t>solution, we don’t have data to model pilots, weather, etc.</a:t>
            </a:r>
            <a:endParaRPr lang="en-US" sz="2400" b="0" dirty="0"/>
          </a:p>
        </p:txBody>
      </p:sp>
      <p:sp>
        <p:nvSpPr>
          <p:cNvPr id="13" name="TextBox 4"/>
          <p:cNvSpPr txBox="1">
            <a:spLocks noChangeArrowheads="1"/>
          </p:cNvSpPr>
          <p:nvPr/>
        </p:nvSpPr>
        <p:spPr bwMode="auto">
          <a:xfrm>
            <a:off x="6126221" y="254116"/>
            <a:ext cx="2635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eaLnBrk="1" hangingPunct="1">
              <a:spcBef>
                <a:spcPts val="0"/>
              </a:spcBef>
              <a:buNone/>
            </a:pPr>
            <a:r>
              <a:rPr lang="en-US" sz="2400" dirty="0" smtClean="0">
                <a:latin typeface="+mn-lt"/>
              </a:rPr>
              <a:t>Operational Safety </a:t>
            </a:r>
            <a:endParaRPr lang="en-US" sz="2400" dirty="0">
              <a:latin typeface="+mn-lt"/>
            </a:endParaRPr>
          </a:p>
          <a:p>
            <a:pPr algn="ctr" eaLnBrk="1" hangingPunct="1">
              <a:spcBef>
                <a:spcPts val="0"/>
              </a:spcBef>
              <a:buNone/>
            </a:pPr>
            <a:r>
              <a:rPr lang="en-US" sz="2400" dirty="0" smtClean="0">
                <a:latin typeface="+mn-lt"/>
              </a:rPr>
              <a:t>Target</a:t>
            </a:r>
            <a:endParaRPr lang="en-US" sz="2400" baseline="30000" dirty="0">
              <a:latin typeface="+mn-lt"/>
            </a:endParaRPr>
          </a:p>
        </p:txBody>
      </p:sp>
      <p:sp>
        <p:nvSpPr>
          <p:cNvPr id="14" name="TextBox 5"/>
          <p:cNvSpPr txBox="1">
            <a:spLocks noChangeArrowheads="1"/>
          </p:cNvSpPr>
          <p:nvPr/>
        </p:nvSpPr>
        <p:spPr bwMode="auto">
          <a:xfrm>
            <a:off x="5715000" y="4279907"/>
            <a:ext cx="854401" cy="615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spcBef>
                <a:spcPts val="0"/>
              </a:spcBef>
              <a:buNone/>
            </a:pPr>
            <a:r>
              <a:rPr lang="en-US" sz="2000" dirty="0" smtClean="0">
                <a:latin typeface="+mn-lt"/>
              </a:rPr>
              <a:t>System</a:t>
            </a:r>
          </a:p>
          <a:p>
            <a:pPr eaLnBrk="1" hangingPunct="1">
              <a:spcBef>
                <a:spcPts val="0"/>
              </a:spcBef>
              <a:buNone/>
            </a:pPr>
            <a:r>
              <a:rPr lang="en-US" sz="2000" dirty="0" smtClean="0">
                <a:latin typeface="+mn-lt"/>
              </a:rPr>
              <a:t>Failure</a:t>
            </a:r>
            <a:endParaRPr lang="en-US" sz="2000" dirty="0">
              <a:latin typeface="+mn-lt"/>
            </a:endParaRPr>
          </a:p>
        </p:txBody>
      </p:sp>
      <p:sp>
        <p:nvSpPr>
          <p:cNvPr id="15" name="TextBox 6"/>
          <p:cNvSpPr txBox="1">
            <a:spLocks noChangeArrowheads="1"/>
          </p:cNvSpPr>
          <p:nvPr/>
        </p:nvSpPr>
        <p:spPr bwMode="auto">
          <a:xfrm>
            <a:off x="6732051" y="4267200"/>
            <a:ext cx="1040349" cy="615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eaLnBrk="1" hangingPunct="1">
              <a:spcBef>
                <a:spcPts val="0"/>
              </a:spcBef>
              <a:buNone/>
            </a:pPr>
            <a:r>
              <a:rPr lang="en-US" sz="2000" dirty="0">
                <a:latin typeface="+mn-lt"/>
              </a:rPr>
              <a:t>Ops/Pilot</a:t>
            </a:r>
          </a:p>
          <a:p>
            <a:pPr algn="ctr" eaLnBrk="1" hangingPunct="1">
              <a:spcBef>
                <a:spcPts val="0"/>
              </a:spcBef>
              <a:buNone/>
            </a:pPr>
            <a:r>
              <a:rPr lang="en-US" sz="2000" dirty="0" smtClean="0">
                <a:latin typeface="+mn-lt"/>
              </a:rPr>
              <a:t>Error</a:t>
            </a:r>
            <a:endParaRPr lang="en-US" sz="2000" dirty="0">
              <a:latin typeface="+mn-lt"/>
            </a:endParaRPr>
          </a:p>
        </p:txBody>
      </p:sp>
      <p:sp>
        <p:nvSpPr>
          <p:cNvPr id="16" name="TextBox 7"/>
          <p:cNvSpPr txBox="1">
            <a:spLocks noChangeArrowheads="1"/>
          </p:cNvSpPr>
          <p:nvPr/>
        </p:nvSpPr>
        <p:spPr bwMode="auto">
          <a:xfrm>
            <a:off x="6108538" y="5233948"/>
            <a:ext cx="1148263"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spcBef>
                <a:spcPts val="0"/>
              </a:spcBef>
              <a:buNone/>
            </a:pPr>
            <a:r>
              <a:rPr lang="en-US" sz="2000" dirty="0">
                <a:latin typeface="+mn-lt"/>
              </a:rPr>
              <a:t>Weather</a:t>
            </a:r>
          </a:p>
        </p:txBody>
      </p:sp>
      <p:cxnSp>
        <p:nvCxnSpPr>
          <p:cNvPr id="17" name="Straight Arrow Connector 16"/>
          <p:cNvCxnSpPr>
            <a:stCxn id="14" idx="0"/>
          </p:cNvCxnSpPr>
          <p:nvPr/>
        </p:nvCxnSpPr>
        <p:spPr>
          <a:xfrm flipH="1" flipV="1">
            <a:off x="6131416" y="3286145"/>
            <a:ext cx="10785" cy="9937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0"/>
          </p:cNvCxnSpPr>
          <p:nvPr/>
        </p:nvCxnSpPr>
        <p:spPr>
          <a:xfrm flipH="1" flipV="1">
            <a:off x="6654265" y="3286138"/>
            <a:ext cx="28405" cy="19478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0"/>
          </p:cNvCxnSpPr>
          <p:nvPr/>
        </p:nvCxnSpPr>
        <p:spPr>
          <a:xfrm flipH="1" flipV="1">
            <a:off x="7873320" y="3286133"/>
            <a:ext cx="1" cy="19478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7"/>
          <p:cNvSpPr txBox="1">
            <a:spLocks noChangeArrowheads="1"/>
          </p:cNvSpPr>
          <p:nvPr/>
        </p:nvSpPr>
        <p:spPr bwMode="auto">
          <a:xfrm>
            <a:off x="7467600" y="5233948"/>
            <a:ext cx="811441"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spcBef>
                <a:spcPts val="0"/>
              </a:spcBef>
              <a:buNone/>
            </a:pPr>
            <a:r>
              <a:rPr lang="en-US" sz="2000" dirty="0" err="1" smtClean="0">
                <a:latin typeface="+mn-lt"/>
              </a:rPr>
              <a:t>Maint</a:t>
            </a:r>
            <a:endParaRPr lang="en-US" sz="2000" dirty="0">
              <a:latin typeface="+mn-lt"/>
            </a:endParaRPr>
          </a:p>
        </p:txBody>
      </p:sp>
      <p:sp>
        <p:nvSpPr>
          <p:cNvPr id="10" name="Flowchart: Delay 9"/>
          <p:cNvSpPr/>
          <p:nvPr/>
        </p:nvSpPr>
        <p:spPr>
          <a:xfrm rot="16200000">
            <a:off x="6619787" y="1363409"/>
            <a:ext cx="1434353" cy="2411094"/>
          </a:xfrm>
          <a:prstGeom prst="flowChartDelay">
            <a:avLst/>
          </a:prstGeom>
        </p:spPr>
        <p:style>
          <a:lnRef idx="1">
            <a:schemeClr val="accent1"/>
          </a:lnRef>
          <a:fillRef idx="3">
            <a:schemeClr val="accent1"/>
          </a:fillRef>
          <a:effectRef idx="2">
            <a:schemeClr val="accent1"/>
          </a:effectRef>
          <a:fontRef idx="minor">
            <a:schemeClr val="lt1"/>
          </a:fontRef>
        </p:style>
        <p:txBody>
          <a:bodyPr vert="vert" lIns="0" rIns="0" rtlCol="0" anchor="ctr"/>
          <a:lstStyle/>
          <a:p>
            <a:pPr algn="ctr"/>
            <a:r>
              <a:rPr lang="en-US" dirty="0" smtClean="0"/>
              <a:t>Combined Safety Mitigations</a:t>
            </a:r>
            <a:endParaRPr lang="en-US" dirty="0"/>
          </a:p>
        </p:txBody>
      </p:sp>
      <p:cxnSp>
        <p:nvCxnSpPr>
          <p:cNvPr id="5" name="Straight Connector 4"/>
          <p:cNvCxnSpPr>
            <a:stCxn id="10" idx="3"/>
          </p:cNvCxnSpPr>
          <p:nvPr/>
        </p:nvCxnSpPr>
        <p:spPr>
          <a:xfrm flipV="1">
            <a:off x="7336959" y="1239003"/>
            <a:ext cx="0" cy="612776"/>
          </a:xfrm>
          <a:prstGeom prst="line">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222164" y="3274880"/>
            <a:ext cx="0" cy="891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5"/>
          <p:cNvSpPr txBox="1">
            <a:spLocks noChangeArrowheads="1"/>
          </p:cNvSpPr>
          <p:nvPr/>
        </p:nvSpPr>
        <p:spPr bwMode="auto">
          <a:xfrm>
            <a:off x="7948318" y="4268649"/>
            <a:ext cx="1213474" cy="615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0">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spcBef>
                <a:spcPts val="0"/>
              </a:spcBef>
              <a:buNone/>
            </a:pPr>
            <a:r>
              <a:rPr lang="en-US" sz="2000" dirty="0" smtClean="0">
                <a:latin typeface="+mn-lt"/>
              </a:rPr>
              <a:t>Airspace/</a:t>
            </a:r>
          </a:p>
          <a:p>
            <a:pPr eaLnBrk="1" hangingPunct="1">
              <a:spcBef>
                <a:spcPts val="0"/>
              </a:spcBef>
              <a:buNone/>
            </a:pPr>
            <a:r>
              <a:rPr lang="en-US" sz="2000" dirty="0" smtClean="0">
                <a:latin typeface="+mn-lt"/>
              </a:rPr>
              <a:t>Population</a:t>
            </a:r>
          </a:p>
        </p:txBody>
      </p:sp>
      <p:cxnSp>
        <p:nvCxnSpPr>
          <p:cNvPr id="25" name="Straight Arrow Connector 24"/>
          <p:cNvCxnSpPr>
            <a:stCxn id="23" idx="0"/>
          </p:cNvCxnSpPr>
          <p:nvPr/>
        </p:nvCxnSpPr>
        <p:spPr>
          <a:xfrm flipH="1" flipV="1">
            <a:off x="8512031" y="3286139"/>
            <a:ext cx="43024" cy="9825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3498"/>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Analysis </a:t>
            </a:r>
            <a:r>
              <a:rPr lang="mr-IN" dirty="0" smtClean="0"/>
              <a:t>–</a:t>
            </a:r>
            <a:r>
              <a:rPr lang="en-US" dirty="0" smtClean="0"/>
              <a:t> Public Expectation</a:t>
            </a:r>
            <a:endParaRPr lang="en-US" dirty="0"/>
          </a:p>
        </p:txBody>
      </p:sp>
      <p:sp>
        <p:nvSpPr>
          <p:cNvPr id="3" name="Content Placeholder 2"/>
          <p:cNvSpPr>
            <a:spLocks noGrp="1"/>
          </p:cNvSpPr>
          <p:nvPr>
            <p:ph idx="1"/>
          </p:nvPr>
        </p:nvSpPr>
        <p:spPr>
          <a:xfrm>
            <a:off x="457203" y="1143000"/>
            <a:ext cx="7244445" cy="4525963"/>
          </a:xfrm>
        </p:spPr>
        <p:txBody>
          <a:bodyPr>
            <a:normAutofit fontScale="92500" lnSpcReduction="10000"/>
          </a:bodyPr>
          <a:lstStyle/>
          <a:p>
            <a:r>
              <a:rPr lang="en-US" dirty="0" smtClean="0">
                <a:solidFill>
                  <a:schemeClr val="tx1"/>
                </a:solidFill>
              </a:rPr>
              <a:t>The FAA is legally responsible for aviation safety </a:t>
            </a:r>
            <a:r>
              <a:rPr lang="mr-IN" dirty="0" smtClean="0">
                <a:solidFill>
                  <a:schemeClr val="tx1"/>
                </a:solidFill>
              </a:rPr>
              <a:t>–</a:t>
            </a:r>
            <a:r>
              <a:rPr lang="en-US" dirty="0" smtClean="0">
                <a:solidFill>
                  <a:schemeClr val="tx1"/>
                </a:solidFill>
              </a:rPr>
              <a:t> we have the safest system in </a:t>
            </a:r>
            <a:r>
              <a:rPr lang="en-US" dirty="0">
                <a:solidFill>
                  <a:schemeClr val="tx1"/>
                </a:solidFill>
              </a:rPr>
              <a:t>the </a:t>
            </a:r>
            <a:r>
              <a:rPr lang="en-US" dirty="0" smtClean="0">
                <a:solidFill>
                  <a:schemeClr val="tx1"/>
                </a:solidFill>
              </a:rPr>
              <a:t>world</a:t>
            </a:r>
          </a:p>
          <a:p>
            <a:pPr lvl="1"/>
            <a:r>
              <a:rPr lang="en-US" dirty="0" smtClean="0">
                <a:solidFill>
                  <a:schemeClr val="tx1"/>
                </a:solidFill>
              </a:rPr>
              <a:t>FAA </a:t>
            </a:r>
            <a:r>
              <a:rPr lang="en-US" dirty="0">
                <a:solidFill>
                  <a:schemeClr val="tx1"/>
                </a:solidFill>
              </a:rPr>
              <a:t>must safely manage the airspace						 civil </a:t>
            </a:r>
            <a:r>
              <a:rPr lang="en-US" dirty="0" smtClean="0">
                <a:solidFill>
                  <a:schemeClr val="tx1"/>
                </a:solidFill>
              </a:rPr>
              <a:t>operations, per Title </a:t>
            </a:r>
            <a:r>
              <a:rPr lang="en-US" dirty="0">
                <a:solidFill>
                  <a:schemeClr val="tx1"/>
                </a:solidFill>
              </a:rPr>
              <a:t>49 U.S. Code § 40103(a)(1</a:t>
            </a:r>
            <a:r>
              <a:rPr lang="en-US" dirty="0" smtClean="0">
                <a:solidFill>
                  <a:schemeClr val="tx1"/>
                </a:solidFill>
              </a:rPr>
              <a:t>)</a:t>
            </a:r>
          </a:p>
          <a:p>
            <a:r>
              <a:rPr lang="en-US" dirty="0" smtClean="0">
                <a:solidFill>
                  <a:schemeClr val="tx1"/>
                </a:solidFill>
              </a:rPr>
              <a:t>The </a:t>
            </a:r>
            <a:r>
              <a:rPr lang="en-US" dirty="0">
                <a:solidFill>
                  <a:schemeClr val="tx1"/>
                </a:solidFill>
              </a:rPr>
              <a:t>public depends on competent risk </a:t>
            </a:r>
            <a:r>
              <a:rPr lang="en-US" dirty="0" smtClean="0">
                <a:solidFill>
                  <a:schemeClr val="tx1"/>
                </a:solidFill>
              </a:rPr>
              <a:t>assessment and risk mitigation</a:t>
            </a:r>
          </a:p>
          <a:p>
            <a:pPr lvl="1"/>
            <a:r>
              <a:rPr lang="en-US" dirty="0">
                <a:solidFill>
                  <a:schemeClr val="tx1"/>
                </a:solidFill>
              </a:rPr>
              <a:t>When risks are overlooked--public skepticism abounds.</a:t>
            </a:r>
            <a:endParaRPr lang="en-US" dirty="0" smtClean="0">
              <a:solidFill>
                <a:schemeClr val="tx1"/>
              </a:solidFill>
            </a:endParaRPr>
          </a:p>
          <a:p>
            <a:r>
              <a:rPr lang="en-US" dirty="0" smtClean="0">
                <a:solidFill>
                  <a:schemeClr val="tx1"/>
                </a:solidFill>
              </a:rPr>
              <a:t>Balance is important </a:t>
            </a:r>
            <a:r>
              <a:rPr lang="mr-IN" dirty="0" smtClean="0">
                <a:solidFill>
                  <a:schemeClr val="tx1"/>
                </a:solidFill>
              </a:rPr>
              <a:t>–</a:t>
            </a:r>
            <a:r>
              <a:rPr lang="en-US" dirty="0" smtClean="0">
                <a:solidFill>
                  <a:schemeClr val="tx1"/>
                </a:solidFill>
              </a:rPr>
              <a:t> overestimating risk can lead to high cost, complexity, and stagnation in innovation</a:t>
            </a:r>
          </a:p>
          <a:p>
            <a:pPr lvl="1"/>
            <a:r>
              <a:rPr lang="en-US" dirty="0" smtClean="0">
                <a:solidFill>
                  <a:schemeClr val="tx1"/>
                </a:solidFill>
              </a:rPr>
              <a:t>New Transportation Concepts will challenge us all</a:t>
            </a:r>
          </a:p>
        </p:txBody>
      </p:sp>
    </p:spTree>
    <p:extLst>
      <p:ext uri="{BB962C8B-B14F-4D97-AF65-F5344CB8AC3E}">
        <p14:creationId xmlns:p14="http://schemas.microsoft.com/office/powerpoint/2010/main" val="1740199276"/>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66038" cy="1143000"/>
          </a:xfrm>
        </p:spPr>
        <p:txBody>
          <a:bodyPr>
            <a:normAutofit/>
          </a:bodyPr>
          <a:lstStyle/>
          <a:p>
            <a:r>
              <a:rPr lang="en-US" dirty="0" smtClean="0"/>
              <a:t>What’s Our Safety Target for UAS ?</a:t>
            </a:r>
            <a:endParaRPr lang="en-US" dirty="0"/>
          </a:p>
        </p:txBody>
      </p:sp>
      <p:sp>
        <p:nvSpPr>
          <p:cNvPr id="3" name="Content Placeholder 2"/>
          <p:cNvSpPr>
            <a:spLocks noGrp="1"/>
          </p:cNvSpPr>
          <p:nvPr>
            <p:ph idx="1"/>
          </p:nvPr>
        </p:nvSpPr>
        <p:spPr>
          <a:xfrm>
            <a:off x="457203" y="1099075"/>
            <a:ext cx="7244445" cy="5149325"/>
          </a:xfrm>
        </p:spPr>
        <p:txBody>
          <a:bodyPr>
            <a:noAutofit/>
          </a:bodyPr>
          <a:lstStyle/>
          <a:p>
            <a:r>
              <a:rPr lang="en-US" sz="2800" dirty="0" smtClean="0">
                <a:solidFill>
                  <a:schemeClr val="tx1"/>
                </a:solidFill>
              </a:rPr>
              <a:t>Depends, but FAA Expectation Not the Same For All UAS, and 10e</a:t>
            </a:r>
            <a:r>
              <a:rPr lang="en-US" sz="2800" baseline="30000" dirty="0" smtClean="0">
                <a:solidFill>
                  <a:schemeClr val="tx1"/>
                </a:solidFill>
              </a:rPr>
              <a:t>-9</a:t>
            </a:r>
            <a:r>
              <a:rPr lang="en-US" sz="2800" dirty="0" smtClean="0">
                <a:solidFill>
                  <a:schemeClr val="tx1"/>
                </a:solidFill>
              </a:rPr>
              <a:t> May Not Be the Default</a:t>
            </a:r>
          </a:p>
          <a:p>
            <a:r>
              <a:rPr lang="en-US" sz="2800" dirty="0" smtClean="0">
                <a:solidFill>
                  <a:schemeClr val="tx1"/>
                </a:solidFill>
              </a:rPr>
              <a:t>We don’t have one target for </a:t>
            </a:r>
            <a:r>
              <a:rPr lang="en-US" sz="2800" dirty="0">
                <a:solidFill>
                  <a:schemeClr val="tx1"/>
                </a:solidFill>
              </a:rPr>
              <a:t>m</a:t>
            </a:r>
            <a:r>
              <a:rPr lang="en-US" sz="2800" dirty="0" smtClean="0">
                <a:solidFill>
                  <a:schemeClr val="tx1"/>
                </a:solidFill>
              </a:rPr>
              <a:t>anned Aircraft</a:t>
            </a:r>
          </a:p>
          <a:p>
            <a:pPr lvl="1"/>
            <a:r>
              <a:rPr lang="en-US" sz="2200" dirty="0" smtClean="0">
                <a:solidFill>
                  <a:schemeClr val="tx1"/>
                </a:solidFill>
              </a:rPr>
              <a:t>We have Scalable, Multi-Tiered Safety Targets</a:t>
            </a:r>
          </a:p>
          <a:p>
            <a:pPr lvl="2"/>
            <a:r>
              <a:rPr lang="en-US" sz="2200" dirty="0" smtClean="0">
                <a:solidFill>
                  <a:schemeClr val="tx1"/>
                </a:solidFill>
              </a:rPr>
              <a:t>Experimental, Amateur Built, Part 23 fixed wing, and part 27 rotorcraft, </a:t>
            </a:r>
            <a:r>
              <a:rPr lang="en-US" sz="2200" dirty="0">
                <a:solidFill>
                  <a:schemeClr val="tx1"/>
                </a:solidFill>
              </a:rPr>
              <a:t> </a:t>
            </a:r>
            <a:r>
              <a:rPr lang="en-US" sz="2200" dirty="0" smtClean="0">
                <a:solidFill>
                  <a:schemeClr val="tx1"/>
                </a:solidFill>
              </a:rPr>
              <a:t>Part 25 transports and part 29 rotorcraft</a:t>
            </a:r>
          </a:p>
          <a:p>
            <a:pPr lvl="1"/>
            <a:r>
              <a:rPr lang="en-US" dirty="0" smtClean="0">
                <a:solidFill>
                  <a:schemeClr val="tx1"/>
                </a:solidFill>
              </a:rPr>
              <a:t>Also have Multiple levels of Operational Oversight</a:t>
            </a:r>
          </a:p>
          <a:p>
            <a:pPr lvl="2"/>
            <a:r>
              <a:rPr lang="en-US" sz="2200" dirty="0" smtClean="0">
                <a:solidFill>
                  <a:schemeClr val="tx1"/>
                </a:solidFill>
              </a:rPr>
              <a:t>Part 91, 121, etc.</a:t>
            </a:r>
          </a:p>
        </p:txBody>
      </p:sp>
    </p:spTree>
    <p:extLst>
      <p:ext uri="{BB962C8B-B14F-4D97-AF65-F5344CB8AC3E}">
        <p14:creationId xmlns:p14="http://schemas.microsoft.com/office/powerpoint/2010/main" val="267749841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152400"/>
            <a:ext cx="8672513" cy="725488"/>
          </a:xfrm>
        </p:spPr>
        <p:txBody>
          <a:bodyPr>
            <a:normAutofit/>
          </a:bodyPr>
          <a:lstStyle/>
          <a:p>
            <a:pPr eaLnBrk="1" hangingPunct="1"/>
            <a:r>
              <a:rPr lang="en-US" sz="4000" dirty="0" smtClean="0">
                <a:solidFill>
                  <a:srgbClr val="073363"/>
                </a:solidFill>
                <a:ea typeface="ＭＳ Ｐゴシック" pitchFamily="34" charset="-128"/>
              </a:rPr>
              <a:t>What is “Certification”</a:t>
            </a:r>
          </a:p>
        </p:txBody>
      </p:sp>
      <p:sp>
        <p:nvSpPr>
          <p:cNvPr id="13315" name="Rectangle 3"/>
          <p:cNvSpPr>
            <a:spLocks noGrp="1" noChangeArrowheads="1"/>
          </p:cNvSpPr>
          <p:nvPr>
            <p:ph type="body" idx="4294967295"/>
          </p:nvPr>
        </p:nvSpPr>
        <p:spPr>
          <a:xfrm>
            <a:off x="304800" y="914400"/>
            <a:ext cx="8632521" cy="4800600"/>
          </a:xfrm>
        </p:spPr>
        <p:txBody>
          <a:bodyPr/>
          <a:lstStyle/>
          <a:p>
            <a:pPr eaLnBrk="1" hangingPunct="1"/>
            <a:r>
              <a:rPr lang="en-US" sz="2600" dirty="0" smtClean="0">
                <a:solidFill>
                  <a:schemeClr val="tx1"/>
                </a:solidFill>
                <a:ea typeface="ＭＳ Ｐゴシック" pitchFamily="34" charset="-128"/>
              </a:rPr>
              <a:t>Acknowledgement FAA requirements met for:</a:t>
            </a:r>
          </a:p>
          <a:p>
            <a:pPr lvl="1"/>
            <a:r>
              <a:rPr lang="en-US" sz="2200" dirty="0">
                <a:solidFill>
                  <a:schemeClr val="tx1"/>
                </a:solidFill>
                <a:ea typeface="ＭＳ Ｐゴシック" pitchFamily="34" charset="-128"/>
              </a:rPr>
              <a:t>Aircraft, </a:t>
            </a:r>
            <a:r>
              <a:rPr lang="en-US" sz="2200" dirty="0" smtClean="0">
                <a:solidFill>
                  <a:schemeClr val="tx1"/>
                </a:solidFill>
                <a:ea typeface="ＭＳ Ｐゴシック" pitchFamily="34" charset="-128"/>
              </a:rPr>
              <a:t>Aeronautical Products, Airmen, Mechanics, Controllers, Operators, etc.</a:t>
            </a:r>
          </a:p>
          <a:p>
            <a:r>
              <a:rPr lang="en-US" sz="2600" dirty="0" smtClean="0">
                <a:solidFill>
                  <a:schemeClr val="tx1"/>
                </a:solidFill>
                <a:ea typeface="ＭＳ Ｐゴシック" pitchFamily="34" charset="-128"/>
              </a:rPr>
              <a:t>Well Proven, Risk-based processes for each</a:t>
            </a:r>
          </a:p>
          <a:p>
            <a:pPr lvl="1"/>
            <a:r>
              <a:rPr lang="en-US" sz="2200" dirty="0" smtClean="0">
                <a:solidFill>
                  <a:schemeClr val="tx1"/>
                </a:solidFill>
                <a:ea typeface="ＭＳ Ｐゴシック" pitchFamily="34" charset="-128"/>
              </a:rPr>
              <a:t>They are not all the same thing and do not </a:t>
            </a:r>
            <a:r>
              <a:rPr lang="en-US" sz="2200" u="sng" dirty="0" smtClean="0">
                <a:solidFill>
                  <a:schemeClr val="tx1"/>
                </a:solidFill>
                <a:ea typeface="ＭＳ Ｐゴシック" pitchFamily="34" charset="-128"/>
              </a:rPr>
              <a:t>always</a:t>
            </a:r>
            <a:r>
              <a:rPr lang="en-US" sz="2200" dirty="0" smtClean="0">
                <a:solidFill>
                  <a:schemeClr val="tx1"/>
                </a:solidFill>
                <a:ea typeface="ＭＳ Ｐゴシック" pitchFamily="34" charset="-128"/>
              </a:rPr>
              <a:t> apply</a:t>
            </a:r>
          </a:p>
          <a:p>
            <a:pPr lvl="1"/>
            <a:r>
              <a:rPr lang="en-US" sz="2200" dirty="0" smtClean="0">
                <a:solidFill>
                  <a:schemeClr val="tx1"/>
                </a:solidFill>
                <a:ea typeface="ＭＳ Ｐゴシック" pitchFamily="34" charset="-128"/>
              </a:rPr>
              <a:t>Each process serves a purpose to manage risk</a:t>
            </a:r>
          </a:p>
        </p:txBody>
      </p:sp>
      <p:pic>
        <p:nvPicPr>
          <p:cNvPr id="13317" name="Picture 7" descr="P101032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9656" y="3657600"/>
            <a:ext cx="2974974" cy="2015781"/>
          </a:xfrm>
          <a:prstGeom prst="rect">
            <a:avLst/>
          </a:prstGeom>
          <a:noFill/>
          <a:ln w="9525">
            <a:solidFill>
              <a:srgbClr val="000000"/>
            </a:solidFill>
            <a:miter lim="800000"/>
            <a:headEnd/>
            <a:tailEnd/>
          </a:ln>
          <a:effectLst>
            <a:softEdge rad="101600"/>
          </a:effectLst>
          <a:extLst>
            <a:ext uri="{909E8E84-426E-40DD-AFC4-6F175D3DCCD1}">
              <a14:hiddenFill xmlns:a14="http://schemas.microsoft.com/office/drawing/2010/main">
                <a:solidFill>
                  <a:srgbClr val="FFFFFF"/>
                </a:solidFill>
              </a14:hiddenFill>
            </a:ext>
          </a:extLst>
        </p:spPr>
      </p:pic>
      <p:pic>
        <p:nvPicPr>
          <p:cNvPr id="12290" name="Picture 2" descr="http://www.stantec.com/content/dam/stantec/images/projects/0013/george-washington-bridge-insp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058" y="3657601"/>
            <a:ext cx="2862793" cy="1959859"/>
          </a:xfrm>
          <a:prstGeom prst="rect">
            <a:avLst/>
          </a:prstGeom>
          <a:noFill/>
          <a:ln>
            <a:solidFill>
              <a:schemeClr val="tx1"/>
            </a:solidFill>
          </a:ln>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5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b="7806"/>
          <a:stretch>
            <a:fillRect/>
          </a:stretch>
        </p:blipFill>
        <p:spPr bwMode="auto">
          <a:xfrm>
            <a:off x="7431942" y="149229"/>
            <a:ext cx="1587815" cy="160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3"/>
          <p:cNvSpPr>
            <a:spLocks noGrp="1" noChangeArrowheads="1"/>
          </p:cNvSpPr>
          <p:nvPr>
            <p:ph type="body" idx="1"/>
          </p:nvPr>
        </p:nvSpPr>
        <p:spPr>
          <a:xfrm>
            <a:off x="286031" y="950914"/>
            <a:ext cx="7963702" cy="4716332"/>
          </a:xfrm>
        </p:spPr>
        <p:txBody>
          <a:bodyPr>
            <a:normAutofit/>
          </a:bodyPr>
          <a:lstStyle/>
          <a:p>
            <a:r>
              <a:rPr lang="en-US" sz="2600" dirty="0" smtClean="0">
                <a:solidFill>
                  <a:schemeClr val="tx1"/>
                </a:solidFill>
              </a:rPr>
              <a:t>Manage Design &amp; Operational Risk to Public </a:t>
            </a:r>
          </a:p>
          <a:p>
            <a:pPr lvl="1"/>
            <a:r>
              <a:rPr lang="en-US" sz="2600" dirty="0" smtClean="0">
                <a:solidFill>
                  <a:schemeClr val="tx1"/>
                </a:solidFill>
              </a:rPr>
              <a:t>Apply FAA Resources/Rigor </a:t>
            </a:r>
            <a:r>
              <a:rPr lang="en-US" sz="2600" dirty="0">
                <a:solidFill>
                  <a:schemeClr val="tx1"/>
                </a:solidFill>
              </a:rPr>
              <a:t>Based on </a:t>
            </a:r>
            <a:r>
              <a:rPr lang="en-US" sz="2600" dirty="0" smtClean="0">
                <a:solidFill>
                  <a:schemeClr val="tx1"/>
                </a:solidFill>
              </a:rPr>
              <a:t>Risk</a:t>
            </a:r>
          </a:p>
          <a:p>
            <a:pPr lvl="1"/>
            <a:endParaRPr lang="en-US" sz="1400" dirty="0">
              <a:solidFill>
                <a:schemeClr val="tx1"/>
              </a:solidFill>
              <a:cs typeface="Arial" charset="0"/>
            </a:endParaRPr>
          </a:p>
          <a:p>
            <a:r>
              <a:rPr lang="en-US" sz="2600" dirty="0" smtClean="0">
                <a:solidFill>
                  <a:schemeClr val="tx1"/>
                </a:solidFill>
                <a:cs typeface="Arial" charset="0"/>
              </a:rPr>
              <a:t>Certification manages risk through </a:t>
            </a:r>
            <a:r>
              <a:rPr lang="en-US" sz="2600" b="1" dirty="0" smtClean="0">
                <a:solidFill>
                  <a:schemeClr val="tx1"/>
                </a:solidFill>
                <a:cs typeface="Arial" charset="0"/>
              </a:rPr>
              <a:t>“Safety Assurance”</a:t>
            </a:r>
          </a:p>
          <a:p>
            <a:pPr lvl="1"/>
            <a:r>
              <a:rPr lang="en-US" sz="2600" dirty="0">
                <a:solidFill>
                  <a:schemeClr val="tx1"/>
                </a:solidFill>
              </a:rPr>
              <a:t>Confidence </a:t>
            </a:r>
            <a:r>
              <a:rPr lang="en-US" sz="2600" dirty="0" smtClean="0">
                <a:solidFill>
                  <a:schemeClr val="tx1"/>
                </a:solidFill>
              </a:rPr>
              <a:t>a proposed product or action </a:t>
            </a:r>
            <a:r>
              <a:rPr lang="en-US" sz="2600" dirty="0">
                <a:solidFill>
                  <a:schemeClr val="tx1"/>
                </a:solidFill>
              </a:rPr>
              <a:t>will meet FAA safety </a:t>
            </a:r>
            <a:r>
              <a:rPr lang="en-US" sz="2600" dirty="0" smtClean="0">
                <a:solidFill>
                  <a:schemeClr val="tx1"/>
                </a:solidFill>
              </a:rPr>
              <a:t>expectations to protect the public</a:t>
            </a:r>
          </a:p>
          <a:p>
            <a:pPr lvl="1"/>
            <a:endParaRPr lang="en-US" sz="1600" dirty="0" smtClean="0">
              <a:solidFill>
                <a:schemeClr val="tx1"/>
              </a:solidFill>
            </a:endParaRPr>
          </a:p>
          <a:p>
            <a:r>
              <a:rPr lang="en-US" sz="2600" dirty="0" smtClean="0">
                <a:solidFill>
                  <a:schemeClr val="tx1"/>
                </a:solidFill>
              </a:rPr>
              <a:t>Safety Does not Rely on Luck</a:t>
            </a:r>
          </a:p>
          <a:p>
            <a:pPr lvl="1"/>
            <a:r>
              <a:rPr lang="en-US" sz="2600" dirty="0" smtClean="0">
                <a:solidFill>
                  <a:schemeClr val="tx1"/>
                </a:solidFill>
              </a:rPr>
              <a:t>Requires Active Risk Management and Risk Based Decision Making</a:t>
            </a:r>
          </a:p>
          <a:p>
            <a:pPr lvl="1"/>
            <a:endParaRPr lang="en-US" sz="2800" dirty="0">
              <a:solidFill>
                <a:schemeClr val="tx1"/>
              </a:solidFill>
            </a:endParaRPr>
          </a:p>
        </p:txBody>
      </p:sp>
      <p:sp>
        <p:nvSpPr>
          <p:cNvPr id="19459" name="Rectangle 2"/>
          <p:cNvSpPr>
            <a:spLocks noGrp="1" noChangeArrowheads="1"/>
          </p:cNvSpPr>
          <p:nvPr>
            <p:ph type="title"/>
          </p:nvPr>
        </p:nvSpPr>
        <p:spPr>
          <a:xfrm>
            <a:off x="395005" y="218736"/>
            <a:ext cx="8472488" cy="609600"/>
          </a:xfrm>
        </p:spPr>
        <p:txBody>
          <a:bodyPr>
            <a:noAutofit/>
          </a:bodyPr>
          <a:lstStyle/>
          <a:p>
            <a:pPr eaLnBrk="1" hangingPunct="1"/>
            <a:r>
              <a:rPr lang="en-US" dirty="0" smtClean="0"/>
              <a:t>Why Certify UAS?</a:t>
            </a:r>
          </a:p>
        </p:txBody>
      </p:sp>
    </p:spTree>
    <p:extLst>
      <p:ext uri="{BB962C8B-B14F-4D97-AF65-F5344CB8AC3E}">
        <p14:creationId xmlns:p14="http://schemas.microsoft.com/office/powerpoint/2010/main" val="405914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28625" y="205804"/>
            <a:ext cx="8472488" cy="609600"/>
          </a:xfrm>
        </p:spPr>
        <p:txBody>
          <a:bodyPr>
            <a:noAutofit/>
          </a:bodyPr>
          <a:lstStyle/>
          <a:p>
            <a:r>
              <a:rPr lang="en-US" sz="3600" dirty="0" smtClean="0"/>
              <a:t> “Safety Assurance</a:t>
            </a:r>
            <a:r>
              <a:rPr lang="en-US" sz="3600" dirty="0"/>
              <a:t>” </a:t>
            </a:r>
            <a:r>
              <a:rPr lang="en-US" sz="3600" dirty="0" smtClean="0"/>
              <a:t>Risk Controls</a:t>
            </a:r>
          </a:p>
        </p:txBody>
      </p:sp>
      <p:sp>
        <p:nvSpPr>
          <p:cNvPr id="19460" name="Rectangle 3"/>
          <p:cNvSpPr>
            <a:spLocks noGrp="1" noChangeArrowheads="1"/>
          </p:cNvSpPr>
          <p:nvPr>
            <p:ph type="body" idx="1"/>
          </p:nvPr>
        </p:nvSpPr>
        <p:spPr>
          <a:xfrm>
            <a:off x="152400" y="1202984"/>
            <a:ext cx="8686800" cy="4198813"/>
          </a:xfrm>
        </p:spPr>
        <p:txBody>
          <a:bodyPr>
            <a:noAutofit/>
          </a:bodyPr>
          <a:lstStyle/>
          <a:p>
            <a:pPr marL="0" indent="0">
              <a:buNone/>
            </a:pPr>
            <a:r>
              <a:rPr lang="en-US" sz="2600" dirty="0" smtClean="0"/>
              <a:t>Comes from Combination of </a:t>
            </a:r>
            <a:r>
              <a:rPr lang="en-US" sz="2600" dirty="0"/>
              <a:t>E</a:t>
            </a:r>
            <a:r>
              <a:rPr lang="en-US" sz="2600" dirty="0" smtClean="0"/>
              <a:t>stablished Processes/Factors</a:t>
            </a:r>
          </a:p>
          <a:p>
            <a:pPr>
              <a:buFont typeface="Arial" panose="020B0604020202020204" pitchFamily="34" charset="0"/>
              <a:buChar char="•"/>
            </a:pPr>
            <a:r>
              <a:rPr lang="en-US" sz="2400" dirty="0" smtClean="0">
                <a:solidFill>
                  <a:schemeClr val="tx1"/>
                </a:solidFill>
              </a:rPr>
              <a:t>Airworthiness</a:t>
            </a:r>
            <a:r>
              <a:rPr lang="en-US" sz="2400" b="0" dirty="0" smtClean="0">
                <a:solidFill>
                  <a:schemeClr val="tx1"/>
                </a:solidFill>
              </a:rPr>
              <a:t>: Condition for safe flight for its intended use</a:t>
            </a:r>
          </a:p>
          <a:p>
            <a:pPr>
              <a:buFont typeface="Arial" panose="020B0604020202020204" pitchFamily="34" charset="0"/>
              <a:buChar char="•"/>
            </a:pPr>
            <a:r>
              <a:rPr lang="en-US" sz="2400" dirty="0" smtClean="0">
                <a:solidFill>
                  <a:schemeClr val="tx1"/>
                </a:solidFill>
              </a:rPr>
              <a:t>Design</a:t>
            </a:r>
            <a:r>
              <a:rPr lang="en-US" sz="2400" b="0" dirty="0" smtClean="0">
                <a:solidFill>
                  <a:schemeClr val="tx1"/>
                </a:solidFill>
              </a:rPr>
              <a:t>: Verify </a:t>
            </a:r>
            <a:r>
              <a:rPr lang="en-US" sz="2400" b="0" dirty="0">
                <a:solidFill>
                  <a:schemeClr val="tx1"/>
                </a:solidFill>
              </a:rPr>
              <a:t>design, engineering, construction, etc. meet </a:t>
            </a:r>
            <a:r>
              <a:rPr lang="en-US" sz="2400" b="0" dirty="0" smtClean="0">
                <a:solidFill>
                  <a:schemeClr val="tx1"/>
                </a:solidFill>
              </a:rPr>
              <a:t>applicable requirements in certification basis</a:t>
            </a:r>
            <a:endParaRPr lang="en-US" sz="2400" b="0" dirty="0">
              <a:solidFill>
                <a:schemeClr val="tx1"/>
              </a:solidFill>
            </a:endParaRPr>
          </a:p>
          <a:p>
            <a:pPr>
              <a:buFont typeface="Arial" panose="020B0604020202020204" pitchFamily="34" charset="0"/>
              <a:buChar char="•"/>
            </a:pPr>
            <a:r>
              <a:rPr lang="en-US" sz="2400" dirty="0" smtClean="0">
                <a:solidFill>
                  <a:schemeClr val="tx1"/>
                </a:solidFill>
              </a:rPr>
              <a:t>Pilot:</a:t>
            </a:r>
            <a:r>
              <a:rPr lang="en-US" sz="2400" b="0" dirty="0" smtClean="0">
                <a:solidFill>
                  <a:schemeClr val="tx1"/>
                </a:solidFill>
              </a:rPr>
              <a:t> Train for aircraft and level of risk </a:t>
            </a:r>
          </a:p>
          <a:p>
            <a:pPr>
              <a:buFont typeface="Arial" panose="020B0604020202020204" pitchFamily="34" charset="0"/>
              <a:buChar char="•"/>
            </a:pPr>
            <a:r>
              <a:rPr lang="en-US" sz="2400" dirty="0" smtClean="0">
                <a:solidFill>
                  <a:schemeClr val="tx1"/>
                </a:solidFill>
              </a:rPr>
              <a:t>Maintenance:</a:t>
            </a:r>
            <a:r>
              <a:rPr lang="en-US" sz="2400" b="0" dirty="0" smtClean="0">
                <a:solidFill>
                  <a:schemeClr val="tx1"/>
                </a:solidFill>
              </a:rPr>
              <a:t> Repair/replace prior to failure</a:t>
            </a:r>
          </a:p>
          <a:p>
            <a:pPr>
              <a:buFont typeface="Arial" panose="020B0604020202020204" pitchFamily="34" charset="0"/>
              <a:buChar char="•"/>
            </a:pPr>
            <a:r>
              <a:rPr lang="en-US" sz="2400" dirty="0" smtClean="0">
                <a:solidFill>
                  <a:schemeClr val="tx1"/>
                </a:solidFill>
              </a:rPr>
              <a:t>Operation</a:t>
            </a:r>
            <a:r>
              <a:rPr lang="en-US" sz="2400" b="0" dirty="0" smtClean="0">
                <a:solidFill>
                  <a:schemeClr val="tx1"/>
                </a:solidFill>
              </a:rPr>
              <a:t>: 	Limitations sufficient for the expected/acceptable level or risk</a:t>
            </a:r>
          </a:p>
          <a:p>
            <a:pPr>
              <a:buFont typeface="Arial" panose="020B0604020202020204" pitchFamily="34" charset="0"/>
              <a:buChar char="•"/>
            </a:pPr>
            <a:r>
              <a:rPr lang="en-US" sz="2400" dirty="0" smtClean="0">
                <a:solidFill>
                  <a:schemeClr val="tx1"/>
                </a:solidFill>
              </a:rPr>
              <a:t>Airspace: </a:t>
            </a:r>
            <a:r>
              <a:rPr lang="en-US" sz="2400" b="0" dirty="0" smtClean="0">
                <a:solidFill>
                  <a:schemeClr val="tx1"/>
                </a:solidFill>
              </a:rPr>
              <a:t>Level of Integration, Traffic Exposure, Controller Involvement, and Equipage</a:t>
            </a:r>
          </a:p>
        </p:txBody>
      </p:sp>
      <p:pic>
        <p:nvPicPr>
          <p:cNvPr id="6" name="Picture 3" descr="C:\Users\ACE114WR\AppData\Local\Microsoft\Windows\Temporary Internet Files\Content.IE5\S0TFW8QE\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297" y="334163"/>
            <a:ext cx="868821" cy="868821"/>
          </a:xfrm>
          <a:prstGeom prst="rect">
            <a:avLst/>
          </a:prstGeom>
          <a:noFill/>
          <a:ln w="444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9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28625" y="228600"/>
            <a:ext cx="8472488" cy="609600"/>
          </a:xfrm>
        </p:spPr>
        <p:txBody>
          <a:bodyPr>
            <a:normAutofit fontScale="90000"/>
          </a:bodyPr>
          <a:lstStyle/>
          <a:p>
            <a:r>
              <a:rPr lang="en-US" altLang="en-US" sz="4000" dirty="0" smtClean="0"/>
              <a:t>Existing Safety Continuum Expectations</a:t>
            </a:r>
          </a:p>
        </p:txBody>
      </p:sp>
      <p:cxnSp>
        <p:nvCxnSpPr>
          <p:cNvPr id="88068" name="Straight Connector 27"/>
          <p:cNvCxnSpPr>
            <a:cxnSpLocks noChangeShapeType="1"/>
          </p:cNvCxnSpPr>
          <p:nvPr/>
        </p:nvCxnSpPr>
        <p:spPr bwMode="auto">
          <a:xfrm>
            <a:off x="7783513" y="793752"/>
            <a:ext cx="0" cy="4938713"/>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p:cNvSpPr/>
          <p:nvPr/>
        </p:nvSpPr>
        <p:spPr bwMode="auto">
          <a:xfrm>
            <a:off x="7845427" y="974726"/>
            <a:ext cx="1222375" cy="3494797"/>
          </a:xfrm>
          <a:prstGeom prst="ellipse">
            <a:avLst/>
          </a:prstGeom>
          <a:solidFill>
            <a:srgbClr val="00B050">
              <a:alpha val="22000"/>
            </a:srgbClr>
          </a:solidFill>
          <a:ln w="9525">
            <a:solidFill>
              <a:schemeClr val="tx1"/>
            </a:solidFill>
            <a:prstDash val="sysDot"/>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a:defRPr/>
            </a:pPr>
            <a:endParaRPr lang="en-US" sz="1600" dirty="0">
              <a:solidFill>
                <a:srgbClr val="002060"/>
              </a:solidFill>
            </a:endParaRPr>
          </a:p>
          <a:p>
            <a:pPr algn="ctr">
              <a:defRPr/>
            </a:pPr>
            <a:endParaRPr lang="en-US" sz="1600" dirty="0">
              <a:solidFill>
                <a:srgbClr val="002060"/>
              </a:solidFill>
            </a:endParaRPr>
          </a:p>
          <a:p>
            <a:pPr algn="ctr">
              <a:defRPr/>
            </a:pPr>
            <a:endParaRPr lang="en-US" sz="1600" dirty="0">
              <a:solidFill>
                <a:srgbClr val="002060"/>
              </a:solidFill>
            </a:endParaRPr>
          </a:p>
          <a:p>
            <a:pPr algn="ctr">
              <a:defRPr/>
            </a:pPr>
            <a:r>
              <a:rPr lang="en-US" sz="1050" b="1" dirty="0">
                <a:solidFill>
                  <a:srgbClr val="002060"/>
                </a:solidFill>
              </a:rPr>
              <a:t>Zero Risk</a:t>
            </a:r>
          </a:p>
          <a:p>
            <a:pPr algn="ctr">
              <a:defRPr/>
            </a:pPr>
            <a:endParaRPr lang="en-US" sz="1050" b="1" dirty="0">
              <a:solidFill>
                <a:srgbClr val="002060"/>
              </a:solidFill>
            </a:endParaRPr>
          </a:p>
          <a:p>
            <a:pPr algn="ctr">
              <a:defRPr/>
            </a:pPr>
            <a:r>
              <a:rPr lang="en-US" sz="1050" b="1" dirty="0">
                <a:solidFill>
                  <a:srgbClr val="002060"/>
                </a:solidFill>
              </a:rPr>
              <a:t>No Operations</a:t>
            </a:r>
          </a:p>
          <a:p>
            <a:pPr algn="ctr">
              <a:defRPr/>
            </a:pPr>
            <a:endParaRPr lang="en-US" sz="1050" b="1" dirty="0">
              <a:solidFill>
                <a:srgbClr val="002060"/>
              </a:solidFill>
            </a:endParaRPr>
          </a:p>
          <a:p>
            <a:pPr algn="ctr">
              <a:defRPr/>
            </a:pPr>
            <a:r>
              <a:rPr lang="en-US" sz="1050" b="1" dirty="0">
                <a:solidFill>
                  <a:srgbClr val="002060"/>
                </a:solidFill>
              </a:rPr>
              <a:t>No Innovation</a:t>
            </a:r>
          </a:p>
          <a:p>
            <a:pPr algn="ctr">
              <a:defRPr/>
            </a:pPr>
            <a:endParaRPr lang="en-US" sz="1000" dirty="0">
              <a:solidFill>
                <a:srgbClr val="002060"/>
              </a:solidFill>
            </a:endParaRPr>
          </a:p>
          <a:p>
            <a:pPr algn="ctr">
              <a:defRPr/>
            </a:pPr>
            <a:endParaRPr lang="en-US" sz="1000" dirty="0">
              <a:solidFill>
                <a:srgbClr val="002060"/>
              </a:solidFill>
            </a:endParaRPr>
          </a:p>
          <a:p>
            <a:pPr algn="ctr">
              <a:defRPr/>
            </a:pPr>
            <a:endParaRPr lang="en-US" sz="1000" dirty="0">
              <a:solidFill>
                <a:srgbClr val="002060"/>
              </a:solidFill>
            </a:endParaRPr>
          </a:p>
          <a:p>
            <a:pPr algn="ctr">
              <a:defRPr/>
            </a:pPr>
            <a:endParaRPr lang="en-US" sz="1000" dirty="0">
              <a:solidFill>
                <a:srgbClr val="002060"/>
              </a:solidFill>
            </a:endParaRPr>
          </a:p>
        </p:txBody>
      </p:sp>
      <p:sp>
        <p:nvSpPr>
          <p:cNvPr id="8" name="TextBox 7"/>
          <p:cNvSpPr txBox="1">
            <a:spLocks noChangeArrowheads="1"/>
          </p:cNvSpPr>
          <p:nvPr/>
        </p:nvSpPr>
        <p:spPr bwMode="auto">
          <a:xfrm>
            <a:off x="5562602" y="4141788"/>
            <a:ext cx="1617663"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800" b="1" i="1" dirty="0" smtClean="0">
                <a:solidFill>
                  <a:srgbClr val="C0504D">
                    <a:lumMod val="50000"/>
                  </a:srgbClr>
                </a:solidFill>
              </a:rPr>
              <a:t>Societally Accepted Risk</a:t>
            </a:r>
            <a:r>
              <a:rPr lang="en-US" sz="1800" b="1" i="1" dirty="0">
                <a:solidFill>
                  <a:srgbClr val="C0504D">
                    <a:lumMod val="50000"/>
                  </a:srgbClr>
                </a:solidFill>
              </a:rPr>
              <a:t/>
            </a:r>
            <a:br>
              <a:rPr lang="en-US" sz="1800" b="1" i="1" dirty="0">
                <a:solidFill>
                  <a:srgbClr val="C0504D">
                    <a:lumMod val="50000"/>
                  </a:srgbClr>
                </a:solidFill>
              </a:rPr>
            </a:br>
            <a:r>
              <a:rPr lang="en-US" sz="1600" b="1" i="1" dirty="0" smtClean="0">
                <a:solidFill>
                  <a:srgbClr val="C0504D">
                    <a:lumMod val="50000"/>
                  </a:srgbClr>
                </a:solidFill>
              </a:rPr>
              <a:t>&amp; Desire for Low Cost</a:t>
            </a:r>
            <a:endParaRPr lang="en-US" sz="1800" b="1" i="1" dirty="0" smtClean="0">
              <a:solidFill>
                <a:srgbClr val="C0504D">
                  <a:lumMod val="50000"/>
                </a:srgbClr>
              </a:solidFill>
            </a:endParaRPr>
          </a:p>
        </p:txBody>
      </p:sp>
      <p:pic>
        <p:nvPicPr>
          <p:cNvPr id="880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3989388"/>
            <a:ext cx="8747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2" y="3471863"/>
            <a:ext cx="8731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1" y="3051177"/>
            <a:ext cx="8810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1" y="1390652"/>
            <a:ext cx="881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01" y="766764"/>
            <a:ext cx="881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6" name="Picture 2" descr="File:Beechcraft 1900d d-cbig fairford arp.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1" y="1855789"/>
            <a:ext cx="8810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7" name="Picture 57" descr="1987 Lancair 235 - Listing #: 1522338 #1"/>
          <p:cNvPicPr>
            <a:picLocks noChangeAspect="1" noChangeArrowheads="1"/>
          </p:cNvPicPr>
          <p:nvPr/>
        </p:nvPicPr>
        <p:blipFill>
          <a:blip r:embed="rId10">
            <a:extLst>
              <a:ext uri="{28A0092B-C50C-407E-A947-70E740481C1C}">
                <a14:useLocalDpi xmlns:a14="http://schemas.microsoft.com/office/drawing/2010/main" val="0"/>
              </a:ext>
            </a:extLst>
          </a:blip>
          <a:srcRect b="10698"/>
          <a:stretch>
            <a:fillRect/>
          </a:stretch>
        </p:blipFill>
        <p:spPr bwMode="auto">
          <a:xfrm>
            <a:off x="63502" y="4468814"/>
            <a:ext cx="8731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8" name="Picture 4" descr="2.4G 64mm Concept X Super Performance Brushless Ducted Fan RC Jet RTF (Gre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02" y="5392739"/>
            <a:ext cx="8731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triped Right Arrow 16"/>
          <p:cNvSpPr/>
          <p:nvPr/>
        </p:nvSpPr>
        <p:spPr bwMode="auto">
          <a:xfrm>
            <a:off x="936626" y="719139"/>
            <a:ext cx="6386513"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Part 25 Transport Category Passenger Aircraft</a:t>
            </a:r>
          </a:p>
        </p:txBody>
      </p:sp>
      <p:sp>
        <p:nvSpPr>
          <p:cNvPr id="18" name="Striped Right Arrow 17"/>
          <p:cNvSpPr/>
          <p:nvPr/>
        </p:nvSpPr>
        <p:spPr bwMode="auto">
          <a:xfrm>
            <a:off x="936627" y="4349751"/>
            <a:ext cx="3490913"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Amateur Built</a:t>
            </a:r>
          </a:p>
        </p:txBody>
      </p:sp>
      <p:sp>
        <p:nvSpPr>
          <p:cNvPr id="19" name="Striped Right Arrow 18"/>
          <p:cNvSpPr/>
          <p:nvPr/>
        </p:nvSpPr>
        <p:spPr bwMode="auto">
          <a:xfrm>
            <a:off x="936627" y="4803775"/>
            <a:ext cx="2551113"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Models</a:t>
            </a:r>
          </a:p>
        </p:txBody>
      </p:sp>
      <p:sp>
        <p:nvSpPr>
          <p:cNvPr id="20" name="Striped Right Arrow 19"/>
          <p:cNvSpPr/>
          <p:nvPr/>
        </p:nvSpPr>
        <p:spPr bwMode="auto">
          <a:xfrm>
            <a:off x="936625" y="5289551"/>
            <a:ext cx="1493838"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Toys</a:t>
            </a:r>
          </a:p>
        </p:txBody>
      </p:sp>
      <p:sp>
        <p:nvSpPr>
          <p:cNvPr id="21" name="Striped Right Arrow 20"/>
          <p:cNvSpPr/>
          <p:nvPr/>
        </p:nvSpPr>
        <p:spPr bwMode="auto">
          <a:xfrm>
            <a:off x="936625" y="1300163"/>
            <a:ext cx="6343650"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Large Part 25 Business Jets</a:t>
            </a:r>
          </a:p>
        </p:txBody>
      </p:sp>
      <p:sp>
        <p:nvSpPr>
          <p:cNvPr id="22" name="Striped Right Arrow 21"/>
          <p:cNvSpPr/>
          <p:nvPr/>
        </p:nvSpPr>
        <p:spPr bwMode="auto">
          <a:xfrm>
            <a:off x="936625" y="1858963"/>
            <a:ext cx="6210300"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Part 23 Commuter Aircraft </a:t>
            </a:r>
          </a:p>
        </p:txBody>
      </p:sp>
      <p:sp>
        <p:nvSpPr>
          <p:cNvPr id="23" name="Striped Right Arrow 22"/>
          <p:cNvSpPr/>
          <p:nvPr/>
        </p:nvSpPr>
        <p:spPr bwMode="auto">
          <a:xfrm>
            <a:off x="936625" y="2378077"/>
            <a:ext cx="5943600"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Part 23 Business Jets </a:t>
            </a:r>
          </a:p>
        </p:txBody>
      </p:sp>
      <p:sp>
        <p:nvSpPr>
          <p:cNvPr id="24" name="Striped Right Arrow 23"/>
          <p:cNvSpPr/>
          <p:nvPr/>
        </p:nvSpPr>
        <p:spPr bwMode="auto">
          <a:xfrm>
            <a:off x="936625" y="2903539"/>
            <a:ext cx="5443538"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Part 23 Light Jets, Twins</a:t>
            </a:r>
          </a:p>
        </p:txBody>
      </p:sp>
      <p:sp>
        <p:nvSpPr>
          <p:cNvPr id="25" name="Striped Right Arrow 24"/>
          <p:cNvSpPr/>
          <p:nvPr/>
        </p:nvSpPr>
        <p:spPr bwMode="auto">
          <a:xfrm>
            <a:off x="936625" y="3376614"/>
            <a:ext cx="4960938"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Part 23 Single Engine</a:t>
            </a:r>
          </a:p>
        </p:txBody>
      </p:sp>
      <p:sp>
        <p:nvSpPr>
          <p:cNvPr id="26" name="Striped Right Arrow 25"/>
          <p:cNvSpPr/>
          <p:nvPr/>
        </p:nvSpPr>
        <p:spPr bwMode="auto">
          <a:xfrm>
            <a:off x="936627" y="3873501"/>
            <a:ext cx="4321175"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prstClr val="black"/>
                </a:solidFill>
              </a:rPr>
              <a:t>Light Sport Aircraft</a:t>
            </a:r>
          </a:p>
        </p:txBody>
      </p:sp>
      <p:sp>
        <p:nvSpPr>
          <p:cNvPr id="27" name="Oval 26"/>
          <p:cNvSpPr/>
          <p:nvPr/>
        </p:nvSpPr>
        <p:spPr bwMode="auto">
          <a:xfrm>
            <a:off x="4822825" y="1193801"/>
            <a:ext cx="2343150" cy="1168539"/>
          </a:xfrm>
          <a:prstGeom prst="ellipse">
            <a:avLst/>
          </a:prstGeom>
          <a:gradFill>
            <a:gsLst>
              <a:gs pos="0">
                <a:srgbClr val="FF0000"/>
              </a:gs>
              <a:gs pos="100000">
                <a:srgbClr val="92D050"/>
              </a:gs>
              <a:gs pos="0">
                <a:scrgbClr r="0" g="0" b="0"/>
              </a:gs>
              <a:gs pos="0">
                <a:srgbClr val="FFC000"/>
              </a:gs>
            </a:gsLst>
            <a:lin ang="0" scaled="1"/>
          </a:gradFill>
          <a:ln w="9525">
            <a:solidFill>
              <a:schemeClr val="tx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a:solidFill>
                  <a:srgbClr val="002060"/>
                </a:solidFill>
              </a:rPr>
              <a:t>Society’s Demand for Safe Outcomes</a:t>
            </a:r>
          </a:p>
        </p:txBody>
      </p:sp>
      <p:cxnSp>
        <p:nvCxnSpPr>
          <p:cNvPr id="88090" name="Straight Arrow Connector 38"/>
          <p:cNvCxnSpPr>
            <a:cxnSpLocks noChangeShapeType="1"/>
          </p:cNvCxnSpPr>
          <p:nvPr/>
        </p:nvCxnSpPr>
        <p:spPr bwMode="auto">
          <a:xfrm>
            <a:off x="5018088" y="4699000"/>
            <a:ext cx="609600" cy="0"/>
          </a:xfrm>
          <a:prstGeom prst="straightConnector1">
            <a:avLst/>
          </a:prstGeom>
          <a:noFill/>
          <a:ln w="9525" algn="ctr">
            <a:solidFill>
              <a:srgbClr val="00206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91" name="Straight Arrow Connector 50"/>
          <p:cNvCxnSpPr>
            <a:cxnSpLocks noChangeShapeType="1"/>
          </p:cNvCxnSpPr>
          <p:nvPr/>
        </p:nvCxnSpPr>
        <p:spPr bwMode="auto">
          <a:xfrm>
            <a:off x="7104063" y="4699000"/>
            <a:ext cx="609600" cy="0"/>
          </a:xfrm>
          <a:prstGeom prst="straightConnector1">
            <a:avLst/>
          </a:prstGeom>
          <a:noFill/>
          <a:ln w="9525" algn="ctr">
            <a:solidFill>
              <a:srgbClr val="00206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8092" name="Picture 29" descr="Mod Crop PUMA AE Flyby with Payloa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02" y="4935539"/>
            <a:ext cx="873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93"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500" y="2473326"/>
            <a:ext cx="8905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triped Right Arrow 30"/>
          <p:cNvSpPr/>
          <p:nvPr/>
        </p:nvSpPr>
        <p:spPr bwMode="auto">
          <a:xfrm>
            <a:off x="936627" y="6132514"/>
            <a:ext cx="4625975" cy="672525"/>
          </a:xfrm>
          <a:prstGeom prst="stripedRightArrow">
            <a:avLst/>
          </a:prstGeom>
          <a:gradFill flip="none" rotWithShape="1">
            <a:gsLst>
              <a:gs pos="0">
                <a:srgbClr val="C00000"/>
              </a:gs>
              <a:gs pos="100000">
                <a:srgbClr val="00B050"/>
              </a:gs>
              <a:gs pos="0">
                <a:srgbClr val="FFC000"/>
              </a:gs>
            </a:gsLst>
            <a:lin ang="0" scaled="1"/>
            <a:tileRect/>
          </a:gradFill>
          <a:ln>
            <a:noFill/>
          </a:ln>
          <a:effectLst/>
          <a:extLst/>
        </p:spPr>
        <p:txBody>
          <a:bodyPr>
            <a:spAutoFit/>
          </a:bodyPr>
          <a:lstStyle/>
          <a:p>
            <a:pPr>
              <a:defRPr/>
            </a:pPr>
            <a:r>
              <a:rPr lang="en-US" sz="1600" dirty="0">
                <a:solidFill>
                  <a:srgbClr val="000000"/>
                </a:solidFill>
              </a:rPr>
              <a:t>Level Of Certification Rigor &amp; Oversight</a:t>
            </a:r>
          </a:p>
        </p:txBody>
      </p:sp>
    </p:spTree>
    <p:extLst>
      <p:ext uri="{BB962C8B-B14F-4D97-AF65-F5344CB8AC3E}">
        <p14:creationId xmlns:p14="http://schemas.microsoft.com/office/powerpoint/2010/main" val="102277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77788</TotalTime>
  <Words>5645</Words>
  <Application>Microsoft Office PowerPoint</Application>
  <PresentationFormat>On-screen Show (4:3)</PresentationFormat>
  <Paragraphs>849</Paragraphs>
  <Slides>59</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ＭＳ Ｐゴシック</vt:lpstr>
      <vt:lpstr>Arial</vt:lpstr>
      <vt:lpstr>Calibri</vt:lpstr>
      <vt:lpstr>Times New Roman</vt:lpstr>
      <vt:lpstr>Wingdings</vt:lpstr>
      <vt:lpstr>Theme1</vt:lpstr>
      <vt:lpstr>1_Theme1</vt:lpstr>
      <vt:lpstr>FAA Building Blocks Leading to UAS Integration  Airworthiness and Operational Integration </vt:lpstr>
      <vt:lpstr>UAS: FAA Guiding Principles</vt:lpstr>
      <vt:lpstr>Key Concept - Risk-Based Approach</vt:lpstr>
      <vt:lpstr>UAS Operations</vt:lpstr>
      <vt:lpstr>Risk-Based Regulatory Structure</vt:lpstr>
      <vt:lpstr>What is “Certification”</vt:lpstr>
      <vt:lpstr>Why Certify UAS?</vt:lpstr>
      <vt:lpstr> “Safety Assurance” Risk Controls</vt:lpstr>
      <vt:lpstr>Existing Safety Continuum Expectations</vt:lpstr>
      <vt:lpstr>Applying Safety Continuum to UAS</vt:lpstr>
      <vt:lpstr>Risk Classes Based on Kinetic Energy</vt:lpstr>
      <vt:lpstr>Different Levels of Risk and Certification</vt:lpstr>
      <vt:lpstr>PowerPoint Presentation</vt:lpstr>
      <vt:lpstr>Resulting Risk-Classes Overlaid with Rules</vt:lpstr>
      <vt:lpstr>Risk-Based Operational Classification Strategy</vt:lpstr>
      <vt:lpstr>Two Classifications Are Notionally Related</vt:lpstr>
      <vt:lpstr>Status Update - Summary of UAS Activities</vt:lpstr>
      <vt:lpstr>Status, As of October 2017</vt:lpstr>
      <vt:lpstr>Part 107 Progress</vt:lpstr>
      <vt:lpstr>Waivers to Part 107</vt:lpstr>
      <vt:lpstr>Certification Lessons Learned</vt:lpstr>
      <vt:lpstr>Key Items To Enable UAS Certification</vt:lpstr>
      <vt:lpstr>Safety From Experience</vt:lpstr>
      <vt:lpstr>UAS Operations</vt:lpstr>
      <vt:lpstr>Importance of Registration</vt:lpstr>
      <vt:lpstr>UAS Registration</vt:lpstr>
      <vt:lpstr>Flying under Special Rule for Model Aircraft</vt:lpstr>
      <vt:lpstr>sUAS Registration</vt:lpstr>
      <vt:lpstr>sUAS Registration Facts and Requirements</vt:lpstr>
      <vt:lpstr>Traditional Aircraft Registration</vt:lpstr>
      <vt:lpstr>Registration under Part 47</vt:lpstr>
      <vt:lpstr>UAS Operations</vt:lpstr>
      <vt:lpstr>RPIC Certification and Responsibilities</vt:lpstr>
      <vt:lpstr>Becoming a Remote Pilot under Part 107</vt:lpstr>
      <vt:lpstr>Becoming a Remote Pilot under Part 107</vt:lpstr>
      <vt:lpstr>Becoming a Pilot under Part 107</vt:lpstr>
      <vt:lpstr>Knowledge Area Topics </vt:lpstr>
      <vt:lpstr>Your Responsibility as RPIC</vt:lpstr>
      <vt:lpstr>Your Responsibility as RPIC</vt:lpstr>
      <vt:lpstr>Your Responsibility as RPIC</vt:lpstr>
      <vt:lpstr>Your Responsibility as RPIC</vt:lpstr>
      <vt:lpstr>Your Responsibility as RPIC</vt:lpstr>
      <vt:lpstr>Your Responsibility as RPIC</vt:lpstr>
      <vt:lpstr>Your Responsibility as RPIC</vt:lpstr>
      <vt:lpstr>Your Responsibility as RPIC</vt:lpstr>
      <vt:lpstr>UAS Operations</vt:lpstr>
      <vt:lpstr>Small UAS Operations</vt:lpstr>
      <vt:lpstr>Airspace Restrictions</vt:lpstr>
      <vt:lpstr>Operating Beyond Part 107</vt:lpstr>
      <vt:lpstr>Standards Developing Organizations</vt:lpstr>
      <vt:lpstr>Advantages of Industry Standards</vt:lpstr>
      <vt:lpstr>Advantages, Cont’d</vt:lpstr>
      <vt:lpstr>Many Global Players</vt:lpstr>
      <vt:lpstr>Supporting Slides</vt:lpstr>
      <vt:lpstr>Key Concept– Risk Analysis</vt:lpstr>
      <vt:lpstr>Defining Risk For UAS</vt:lpstr>
      <vt:lpstr>Combined UAS Risk Controls</vt:lpstr>
      <vt:lpstr>Risk Analysis – Public Expectation</vt:lpstr>
      <vt:lpstr>What’s Our Safety Target for UAS ?</vt:lpstr>
    </vt:vector>
  </TitlesOfParts>
  <Company>FAA/AVS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Brunner (FAA);Mark Foisy (FAA)</dc:creator>
  <cp:lastModifiedBy>Coady, Jennifer (FAA)</cp:lastModifiedBy>
  <cp:revision>680</cp:revision>
  <cp:lastPrinted>2017-09-29T15:15:07Z</cp:lastPrinted>
  <dcterms:created xsi:type="dcterms:W3CDTF">2014-01-10T13:44:09Z</dcterms:created>
  <dcterms:modified xsi:type="dcterms:W3CDTF">2017-11-06T21:29:23Z</dcterms:modified>
</cp:coreProperties>
</file>